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310" r:id="rId5"/>
    <p:sldId id="285" r:id="rId6"/>
    <p:sldId id="278" r:id="rId7"/>
    <p:sldId id="287" r:id="rId8"/>
    <p:sldId id="289" r:id="rId9"/>
    <p:sldId id="261" r:id="rId10"/>
    <p:sldId id="291" r:id="rId11"/>
    <p:sldId id="292" r:id="rId12"/>
    <p:sldId id="293" r:id="rId13"/>
    <p:sldId id="294" r:id="rId14"/>
    <p:sldId id="298" r:id="rId15"/>
    <p:sldId id="295" r:id="rId16"/>
    <p:sldId id="297" r:id="rId17"/>
    <p:sldId id="290" r:id="rId18"/>
    <p:sldId id="301" r:id="rId19"/>
    <p:sldId id="299" r:id="rId20"/>
    <p:sldId id="300" r:id="rId21"/>
    <p:sldId id="302" r:id="rId22"/>
    <p:sldId id="304" r:id="rId23"/>
    <p:sldId id="303" r:id="rId24"/>
    <p:sldId id="305" r:id="rId25"/>
    <p:sldId id="281" r:id="rId26"/>
    <p:sldId id="306" r:id="rId27"/>
    <p:sldId id="307" r:id="rId28"/>
    <p:sldId id="264" r:id="rId29"/>
    <p:sldId id="308" r:id="rId30"/>
    <p:sldId id="309" r:id="rId31"/>
    <p:sldId id="265" r:id="rId32"/>
    <p:sldId id="267" r:id="rId33"/>
    <p:sldId id="28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28" userDrawn="1">
          <p15:clr>
            <a:srgbClr val="A4A3A4"/>
          </p15:clr>
        </p15:guide>
        <p15:guide id="2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D2CD"/>
    <a:srgbClr val="C0C9C2"/>
    <a:srgbClr val="BEB9AA"/>
    <a:srgbClr val="AA9D92"/>
    <a:srgbClr val="A5A5A5"/>
    <a:srgbClr val="F2F1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595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pos="4128"/>
        <p:guide orient="horz" pos="960"/>
      </p:guideLst>
    </p:cSldViewPr>
  </p:slideViewPr>
  <p:outlineViewPr>
    <p:cViewPr>
      <p:scale>
        <a:sx n="33" d="100"/>
        <a:sy n="33" d="100"/>
      </p:scale>
      <p:origin x="0" y="-402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99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9A8A57-DA70-4003-A5BD-6C356CE1AE90}" type="doc">
      <dgm:prSet loTypeId="urn:microsoft.com/office/officeart/2005/8/layout/hierarchy4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86BD5B8-D9C4-448A-91F8-3881E7FF6F93}">
      <dgm:prSet phldrT="[Text]"/>
      <dgm:spPr/>
      <dgm:t>
        <a:bodyPr/>
        <a:lstStyle/>
        <a:p>
          <a:r>
            <a:rPr lang="en-US" dirty="0"/>
            <a:t>Primary insights</a:t>
          </a:r>
          <a:endParaRPr lang="en-IN" dirty="0"/>
        </a:p>
      </dgm:t>
    </dgm:pt>
    <dgm:pt modelId="{9162ED72-4B5D-4125-A8E8-26EB09F6A0CA}" type="parTrans" cxnId="{4CDA77F8-0F1A-44D4-A9B3-5799FAC6DCD5}">
      <dgm:prSet/>
      <dgm:spPr/>
      <dgm:t>
        <a:bodyPr/>
        <a:lstStyle/>
        <a:p>
          <a:endParaRPr lang="en-IN"/>
        </a:p>
      </dgm:t>
    </dgm:pt>
    <dgm:pt modelId="{80E2207F-3459-43F2-AB46-9CCA0341E461}" type="sibTrans" cxnId="{4CDA77F8-0F1A-44D4-A9B3-5799FAC6DCD5}">
      <dgm:prSet/>
      <dgm:spPr/>
      <dgm:t>
        <a:bodyPr/>
        <a:lstStyle/>
        <a:p>
          <a:endParaRPr lang="en-IN"/>
        </a:p>
      </dgm:t>
    </dgm:pt>
    <dgm:pt modelId="{9B28296F-3B23-4B86-942F-298C30E40134}">
      <dgm:prSet phldrT="[Text]" custT="1"/>
      <dgm:spPr/>
      <dgm:t>
        <a:bodyPr/>
        <a:lstStyle/>
        <a:p>
          <a:r>
            <a:rPr lang="en-US" sz="1200" dirty="0"/>
            <a:t>Demographic insights</a:t>
          </a:r>
          <a:endParaRPr lang="en-IN" sz="1200" dirty="0"/>
        </a:p>
      </dgm:t>
    </dgm:pt>
    <dgm:pt modelId="{C615EB2A-7951-450D-AC81-95862FF3B21E}" type="parTrans" cxnId="{69341134-BEBF-4928-A0FE-0AF1474B1A8C}">
      <dgm:prSet/>
      <dgm:spPr/>
      <dgm:t>
        <a:bodyPr/>
        <a:lstStyle/>
        <a:p>
          <a:endParaRPr lang="en-IN"/>
        </a:p>
      </dgm:t>
    </dgm:pt>
    <dgm:pt modelId="{CDBFD020-35B5-487F-9687-D3B5BB1571E8}" type="sibTrans" cxnId="{69341134-BEBF-4928-A0FE-0AF1474B1A8C}">
      <dgm:prSet/>
      <dgm:spPr/>
      <dgm:t>
        <a:bodyPr/>
        <a:lstStyle/>
        <a:p>
          <a:endParaRPr lang="en-IN"/>
        </a:p>
      </dgm:t>
    </dgm:pt>
    <dgm:pt modelId="{DB556E06-978D-47A6-B321-845CDFEF2412}">
      <dgm:prSet phldrT="[Text]"/>
      <dgm:spPr/>
      <dgm:t>
        <a:bodyPr/>
        <a:lstStyle/>
        <a:p>
          <a:r>
            <a:rPr lang="en-US" dirty="0"/>
            <a:t>Consumer preference</a:t>
          </a:r>
          <a:endParaRPr lang="en-IN" dirty="0"/>
        </a:p>
      </dgm:t>
    </dgm:pt>
    <dgm:pt modelId="{5B481CE0-B488-4BA3-8652-590286A087F1}" type="parTrans" cxnId="{2905A786-A38E-40CA-8DD6-48D74D580F27}">
      <dgm:prSet/>
      <dgm:spPr/>
      <dgm:t>
        <a:bodyPr/>
        <a:lstStyle/>
        <a:p>
          <a:endParaRPr lang="en-IN"/>
        </a:p>
      </dgm:t>
    </dgm:pt>
    <dgm:pt modelId="{3C85C6BF-442D-424D-A668-B27E557A0039}" type="sibTrans" cxnId="{2905A786-A38E-40CA-8DD6-48D74D580F27}">
      <dgm:prSet/>
      <dgm:spPr/>
      <dgm:t>
        <a:bodyPr/>
        <a:lstStyle/>
        <a:p>
          <a:endParaRPr lang="en-IN"/>
        </a:p>
      </dgm:t>
    </dgm:pt>
    <dgm:pt modelId="{81798D5C-8EDB-4C65-A8CB-5A837444930C}">
      <dgm:prSet phldrT="[Text]"/>
      <dgm:spPr/>
      <dgm:t>
        <a:bodyPr/>
        <a:lstStyle/>
        <a:p>
          <a:r>
            <a:rPr lang="en-US" dirty="0"/>
            <a:t>Competition analysis</a:t>
          </a:r>
          <a:endParaRPr lang="en-IN" dirty="0"/>
        </a:p>
      </dgm:t>
    </dgm:pt>
    <dgm:pt modelId="{B880AA81-4BD1-477A-8400-49EA404B377F}" type="parTrans" cxnId="{8AAB4F0B-A528-4A2B-8025-6F61D8FAE910}">
      <dgm:prSet/>
      <dgm:spPr/>
      <dgm:t>
        <a:bodyPr/>
        <a:lstStyle/>
        <a:p>
          <a:endParaRPr lang="en-IN"/>
        </a:p>
      </dgm:t>
    </dgm:pt>
    <dgm:pt modelId="{A59445BF-DBF4-49F0-9EFD-EBBAB10F1030}" type="sibTrans" cxnId="{8AAB4F0B-A528-4A2B-8025-6F61D8FAE910}">
      <dgm:prSet/>
      <dgm:spPr/>
      <dgm:t>
        <a:bodyPr/>
        <a:lstStyle/>
        <a:p>
          <a:endParaRPr lang="en-IN"/>
        </a:p>
      </dgm:t>
    </dgm:pt>
    <dgm:pt modelId="{BBC8F259-7D76-4E2D-A6AD-57B1B9F39AB1}">
      <dgm:prSet/>
      <dgm:spPr/>
      <dgm:t>
        <a:bodyPr/>
        <a:lstStyle/>
        <a:p>
          <a:r>
            <a:rPr lang="en-US" dirty="0"/>
            <a:t>Marketing channels</a:t>
          </a:r>
          <a:endParaRPr lang="en-IN" dirty="0"/>
        </a:p>
      </dgm:t>
    </dgm:pt>
    <dgm:pt modelId="{0FC8EC1D-ECC5-4D2C-91B6-EAA6C3A32028}" type="parTrans" cxnId="{45ABD68F-E19E-48E6-A568-BD8F88F7E7CE}">
      <dgm:prSet/>
      <dgm:spPr/>
      <dgm:t>
        <a:bodyPr/>
        <a:lstStyle/>
        <a:p>
          <a:endParaRPr lang="en-IN"/>
        </a:p>
      </dgm:t>
    </dgm:pt>
    <dgm:pt modelId="{574FFD00-F134-45CC-8CBC-7FAF1BA7D71C}" type="sibTrans" cxnId="{45ABD68F-E19E-48E6-A568-BD8F88F7E7CE}">
      <dgm:prSet/>
      <dgm:spPr/>
      <dgm:t>
        <a:bodyPr/>
        <a:lstStyle/>
        <a:p>
          <a:endParaRPr lang="en-IN"/>
        </a:p>
      </dgm:t>
    </dgm:pt>
    <dgm:pt modelId="{A9773E7C-DC94-4CDB-903D-7A219084D2D7}">
      <dgm:prSet/>
      <dgm:spPr/>
      <dgm:t>
        <a:bodyPr/>
        <a:lstStyle/>
        <a:p>
          <a:r>
            <a:rPr lang="en-US" dirty="0"/>
            <a:t>Brand penetration</a:t>
          </a:r>
          <a:endParaRPr lang="en-IN" dirty="0"/>
        </a:p>
      </dgm:t>
    </dgm:pt>
    <dgm:pt modelId="{673160C8-BF1C-4052-A593-B5C014CC6D63}" type="parTrans" cxnId="{5C785B98-712D-4BF4-B3F8-1845DFB5406D}">
      <dgm:prSet/>
      <dgm:spPr/>
      <dgm:t>
        <a:bodyPr/>
        <a:lstStyle/>
        <a:p>
          <a:endParaRPr lang="en-IN"/>
        </a:p>
      </dgm:t>
    </dgm:pt>
    <dgm:pt modelId="{2FA9B163-FF76-4466-ADE5-FDA2E427BD54}" type="sibTrans" cxnId="{5C785B98-712D-4BF4-B3F8-1845DFB5406D}">
      <dgm:prSet/>
      <dgm:spPr/>
      <dgm:t>
        <a:bodyPr/>
        <a:lstStyle/>
        <a:p>
          <a:endParaRPr lang="en-IN"/>
        </a:p>
      </dgm:t>
    </dgm:pt>
    <dgm:pt modelId="{3F554C7B-CBB1-4086-9F28-65AD937A9743}">
      <dgm:prSet/>
      <dgm:spPr/>
      <dgm:t>
        <a:bodyPr/>
        <a:lstStyle/>
        <a:p>
          <a:r>
            <a:rPr lang="en-US" dirty="0"/>
            <a:t>Purchase behavior</a:t>
          </a:r>
          <a:endParaRPr lang="en-IN" dirty="0"/>
        </a:p>
      </dgm:t>
    </dgm:pt>
    <dgm:pt modelId="{584409E7-91DC-4E70-8255-7588559C9E24}" type="parTrans" cxnId="{38F6A362-F3A2-4141-B70F-53A8B690368B}">
      <dgm:prSet/>
      <dgm:spPr/>
      <dgm:t>
        <a:bodyPr/>
        <a:lstStyle/>
        <a:p>
          <a:endParaRPr lang="en-IN"/>
        </a:p>
      </dgm:t>
    </dgm:pt>
    <dgm:pt modelId="{C2611A56-9821-43B2-9614-6B3FFD1A53BA}" type="sibTrans" cxnId="{38F6A362-F3A2-4141-B70F-53A8B690368B}">
      <dgm:prSet/>
      <dgm:spPr/>
      <dgm:t>
        <a:bodyPr/>
        <a:lstStyle/>
        <a:p>
          <a:endParaRPr lang="en-IN"/>
        </a:p>
      </dgm:t>
    </dgm:pt>
    <dgm:pt modelId="{247EFC2B-3303-4A12-905F-79F27564FC99}">
      <dgm:prSet/>
      <dgm:spPr/>
      <dgm:t>
        <a:bodyPr/>
        <a:lstStyle/>
        <a:p>
          <a:r>
            <a:rPr lang="en-US" dirty="0"/>
            <a:t>Product development</a:t>
          </a:r>
          <a:endParaRPr lang="en-IN" dirty="0"/>
        </a:p>
      </dgm:t>
    </dgm:pt>
    <dgm:pt modelId="{F02A0A13-35FD-4DE9-ABC8-CC2C7CBB5DC9}" type="parTrans" cxnId="{D5A78341-A16E-4528-81E2-8679CBFA7E7A}">
      <dgm:prSet/>
      <dgm:spPr/>
      <dgm:t>
        <a:bodyPr/>
        <a:lstStyle/>
        <a:p>
          <a:endParaRPr lang="en-IN"/>
        </a:p>
      </dgm:t>
    </dgm:pt>
    <dgm:pt modelId="{94B2970D-9EC9-4B84-A5D1-28FEAA420BD1}" type="sibTrans" cxnId="{D5A78341-A16E-4528-81E2-8679CBFA7E7A}">
      <dgm:prSet/>
      <dgm:spPr/>
      <dgm:t>
        <a:bodyPr/>
        <a:lstStyle/>
        <a:p>
          <a:endParaRPr lang="en-IN"/>
        </a:p>
      </dgm:t>
    </dgm:pt>
    <dgm:pt modelId="{0504368A-B51E-4E10-B5A5-3872015B4349}" type="pres">
      <dgm:prSet presAssocID="{0F9A8A57-DA70-4003-A5BD-6C356CE1AE9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841AD1-F15A-424B-899E-C6E9C669DD77}" type="pres">
      <dgm:prSet presAssocID="{886BD5B8-D9C4-448A-91F8-3881E7FF6F93}" presName="vertOne" presStyleCnt="0"/>
      <dgm:spPr/>
    </dgm:pt>
    <dgm:pt modelId="{25B2CBDA-1956-43AC-AD62-652A7B50C9EB}" type="pres">
      <dgm:prSet presAssocID="{886BD5B8-D9C4-448A-91F8-3881E7FF6F93}" presName="txOne" presStyleLbl="node0" presStyleIdx="0" presStyleCnt="1">
        <dgm:presLayoutVars>
          <dgm:chPref val="3"/>
        </dgm:presLayoutVars>
      </dgm:prSet>
      <dgm:spPr/>
    </dgm:pt>
    <dgm:pt modelId="{8CA72797-2409-4DC6-943B-B4066F0F9EE8}" type="pres">
      <dgm:prSet presAssocID="{886BD5B8-D9C4-448A-91F8-3881E7FF6F93}" presName="parTransOne" presStyleCnt="0"/>
      <dgm:spPr/>
    </dgm:pt>
    <dgm:pt modelId="{65DC71F6-A61E-4627-B638-CA22240BB5C1}" type="pres">
      <dgm:prSet presAssocID="{886BD5B8-D9C4-448A-91F8-3881E7FF6F93}" presName="horzOne" presStyleCnt="0"/>
      <dgm:spPr/>
    </dgm:pt>
    <dgm:pt modelId="{3DEDA510-B3B6-41E7-BD6F-7D07570BCDBB}" type="pres">
      <dgm:prSet presAssocID="{9B28296F-3B23-4B86-942F-298C30E40134}" presName="vertTwo" presStyleCnt="0"/>
      <dgm:spPr/>
    </dgm:pt>
    <dgm:pt modelId="{4856707E-8841-40B1-AB6A-2BA4C72A3DA9}" type="pres">
      <dgm:prSet presAssocID="{9B28296F-3B23-4B86-942F-298C30E40134}" presName="txTwo" presStyleLbl="node2" presStyleIdx="0" presStyleCnt="7">
        <dgm:presLayoutVars>
          <dgm:chPref val="3"/>
        </dgm:presLayoutVars>
      </dgm:prSet>
      <dgm:spPr/>
    </dgm:pt>
    <dgm:pt modelId="{17E32E78-6DA0-4D42-9911-DB33D7493EC0}" type="pres">
      <dgm:prSet presAssocID="{9B28296F-3B23-4B86-942F-298C30E40134}" presName="horzTwo" presStyleCnt="0"/>
      <dgm:spPr/>
    </dgm:pt>
    <dgm:pt modelId="{D7FD8FFD-E77C-41B2-90CD-B486FF22B2C8}" type="pres">
      <dgm:prSet presAssocID="{CDBFD020-35B5-487F-9687-D3B5BB1571E8}" presName="sibSpaceTwo" presStyleCnt="0"/>
      <dgm:spPr/>
    </dgm:pt>
    <dgm:pt modelId="{7150AB90-3062-4DBE-8ED4-4C4B030A9EE2}" type="pres">
      <dgm:prSet presAssocID="{DB556E06-978D-47A6-B321-845CDFEF2412}" presName="vertTwo" presStyleCnt="0"/>
      <dgm:spPr/>
    </dgm:pt>
    <dgm:pt modelId="{4227B20C-F382-471B-8E0D-42E7C0CFFA77}" type="pres">
      <dgm:prSet presAssocID="{DB556E06-978D-47A6-B321-845CDFEF2412}" presName="txTwo" presStyleLbl="node2" presStyleIdx="1" presStyleCnt="7">
        <dgm:presLayoutVars>
          <dgm:chPref val="3"/>
        </dgm:presLayoutVars>
      </dgm:prSet>
      <dgm:spPr/>
    </dgm:pt>
    <dgm:pt modelId="{C432D2A7-F641-4B6B-81AD-2CC3391CE8BA}" type="pres">
      <dgm:prSet presAssocID="{DB556E06-978D-47A6-B321-845CDFEF2412}" presName="horzTwo" presStyleCnt="0"/>
      <dgm:spPr/>
    </dgm:pt>
    <dgm:pt modelId="{8F9619DC-EFF0-4C5D-8796-8325B895BE3A}" type="pres">
      <dgm:prSet presAssocID="{3C85C6BF-442D-424D-A668-B27E557A0039}" presName="sibSpaceTwo" presStyleCnt="0"/>
      <dgm:spPr/>
    </dgm:pt>
    <dgm:pt modelId="{02045126-7E34-40F0-976D-3E8055EC7103}" type="pres">
      <dgm:prSet presAssocID="{81798D5C-8EDB-4C65-A8CB-5A837444930C}" presName="vertTwo" presStyleCnt="0"/>
      <dgm:spPr/>
    </dgm:pt>
    <dgm:pt modelId="{75F3A87E-FCF2-4430-A8E5-F6F77247EF5F}" type="pres">
      <dgm:prSet presAssocID="{81798D5C-8EDB-4C65-A8CB-5A837444930C}" presName="txTwo" presStyleLbl="node2" presStyleIdx="2" presStyleCnt="7">
        <dgm:presLayoutVars>
          <dgm:chPref val="3"/>
        </dgm:presLayoutVars>
      </dgm:prSet>
      <dgm:spPr/>
    </dgm:pt>
    <dgm:pt modelId="{FFE30079-7FE4-49A1-869D-8F23A3F54D73}" type="pres">
      <dgm:prSet presAssocID="{81798D5C-8EDB-4C65-A8CB-5A837444930C}" presName="horzTwo" presStyleCnt="0"/>
      <dgm:spPr/>
    </dgm:pt>
    <dgm:pt modelId="{F870CAFB-B749-41D0-92BC-A83249B04453}" type="pres">
      <dgm:prSet presAssocID="{A59445BF-DBF4-49F0-9EFD-EBBAB10F1030}" presName="sibSpaceTwo" presStyleCnt="0"/>
      <dgm:spPr/>
    </dgm:pt>
    <dgm:pt modelId="{EEB364A9-8145-4314-908F-CB4C7A2A9475}" type="pres">
      <dgm:prSet presAssocID="{BBC8F259-7D76-4E2D-A6AD-57B1B9F39AB1}" presName="vertTwo" presStyleCnt="0"/>
      <dgm:spPr/>
    </dgm:pt>
    <dgm:pt modelId="{C99C06AF-C757-4C25-96ED-83ABC8E7065B}" type="pres">
      <dgm:prSet presAssocID="{BBC8F259-7D76-4E2D-A6AD-57B1B9F39AB1}" presName="txTwo" presStyleLbl="node2" presStyleIdx="3" presStyleCnt="7">
        <dgm:presLayoutVars>
          <dgm:chPref val="3"/>
        </dgm:presLayoutVars>
      </dgm:prSet>
      <dgm:spPr/>
    </dgm:pt>
    <dgm:pt modelId="{9A13FA88-6428-400E-987B-309541A95387}" type="pres">
      <dgm:prSet presAssocID="{BBC8F259-7D76-4E2D-A6AD-57B1B9F39AB1}" presName="horzTwo" presStyleCnt="0"/>
      <dgm:spPr/>
    </dgm:pt>
    <dgm:pt modelId="{2755F38A-AA85-4EF6-B9F8-FA40D476FCD4}" type="pres">
      <dgm:prSet presAssocID="{574FFD00-F134-45CC-8CBC-7FAF1BA7D71C}" presName="sibSpaceTwo" presStyleCnt="0"/>
      <dgm:spPr/>
    </dgm:pt>
    <dgm:pt modelId="{ECEE9DAB-E169-49CA-9300-EED3BFD04C4E}" type="pres">
      <dgm:prSet presAssocID="{A9773E7C-DC94-4CDB-903D-7A219084D2D7}" presName="vertTwo" presStyleCnt="0"/>
      <dgm:spPr/>
    </dgm:pt>
    <dgm:pt modelId="{7AC63642-1AB0-4F52-85DF-DA06B2818CFB}" type="pres">
      <dgm:prSet presAssocID="{A9773E7C-DC94-4CDB-903D-7A219084D2D7}" presName="txTwo" presStyleLbl="node2" presStyleIdx="4" presStyleCnt="7">
        <dgm:presLayoutVars>
          <dgm:chPref val="3"/>
        </dgm:presLayoutVars>
      </dgm:prSet>
      <dgm:spPr/>
    </dgm:pt>
    <dgm:pt modelId="{D3CC14FD-321D-4E86-A005-7ED3F3E7E1E1}" type="pres">
      <dgm:prSet presAssocID="{A9773E7C-DC94-4CDB-903D-7A219084D2D7}" presName="horzTwo" presStyleCnt="0"/>
      <dgm:spPr/>
    </dgm:pt>
    <dgm:pt modelId="{DE27B186-DFCC-46F5-9771-3EC97CBA9845}" type="pres">
      <dgm:prSet presAssocID="{2FA9B163-FF76-4466-ADE5-FDA2E427BD54}" presName="sibSpaceTwo" presStyleCnt="0"/>
      <dgm:spPr/>
    </dgm:pt>
    <dgm:pt modelId="{F8309EFA-0B70-4310-8D7C-88DFB8151968}" type="pres">
      <dgm:prSet presAssocID="{3F554C7B-CBB1-4086-9F28-65AD937A9743}" presName="vertTwo" presStyleCnt="0"/>
      <dgm:spPr/>
    </dgm:pt>
    <dgm:pt modelId="{0F5343E2-8758-4543-B769-C11C08DECC5B}" type="pres">
      <dgm:prSet presAssocID="{3F554C7B-CBB1-4086-9F28-65AD937A9743}" presName="txTwo" presStyleLbl="node2" presStyleIdx="5" presStyleCnt="7">
        <dgm:presLayoutVars>
          <dgm:chPref val="3"/>
        </dgm:presLayoutVars>
      </dgm:prSet>
      <dgm:spPr/>
    </dgm:pt>
    <dgm:pt modelId="{05B6DC71-424D-45D6-908B-3998E4686161}" type="pres">
      <dgm:prSet presAssocID="{3F554C7B-CBB1-4086-9F28-65AD937A9743}" presName="horzTwo" presStyleCnt="0"/>
      <dgm:spPr/>
    </dgm:pt>
    <dgm:pt modelId="{1CE85403-C49D-4B8D-9EAD-12A202D08D4A}" type="pres">
      <dgm:prSet presAssocID="{C2611A56-9821-43B2-9614-6B3FFD1A53BA}" presName="sibSpaceTwo" presStyleCnt="0"/>
      <dgm:spPr/>
    </dgm:pt>
    <dgm:pt modelId="{F346A8AC-06C6-44A7-BA59-FEACA502F43C}" type="pres">
      <dgm:prSet presAssocID="{247EFC2B-3303-4A12-905F-79F27564FC99}" presName="vertTwo" presStyleCnt="0"/>
      <dgm:spPr/>
    </dgm:pt>
    <dgm:pt modelId="{80BB701D-FA30-4381-8B2E-2D01F1D936ED}" type="pres">
      <dgm:prSet presAssocID="{247EFC2B-3303-4A12-905F-79F27564FC99}" presName="txTwo" presStyleLbl="node2" presStyleIdx="6" presStyleCnt="7">
        <dgm:presLayoutVars>
          <dgm:chPref val="3"/>
        </dgm:presLayoutVars>
      </dgm:prSet>
      <dgm:spPr/>
    </dgm:pt>
    <dgm:pt modelId="{396D6CAB-5935-45BF-A055-ECDCE92FE12F}" type="pres">
      <dgm:prSet presAssocID="{247EFC2B-3303-4A12-905F-79F27564FC99}" presName="horzTwo" presStyleCnt="0"/>
      <dgm:spPr/>
    </dgm:pt>
  </dgm:ptLst>
  <dgm:cxnLst>
    <dgm:cxn modelId="{8AAB4F0B-A528-4A2B-8025-6F61D8FAE910}" srcId="{886BD5B8-D9C4-448A-91F8-3881E7FF6F93}" destId="{81798D5C-8EDB-4C65-A8CB-5A837444930C}" srcOrd="2" destOrd="0" parTransId="{B880AA81-4BD1-477A-8400-49EA404B377F}" sibTransId="{A59445BF-DBF4-49F0-9EFD-EBBAB10F1030}"/>
    <dgm:cxn modelId="{BAD73828-1A65-4463-B481-C1D67E23DEB1}" type="presOf" srcId="{9B28296F-3B23-4B86-942F-298C30E40134}" destId="{4856707E-8841-40B1-AB6A-2BA4C72A3DA9}" srcOrd="0" destOrd="0" presId="urn:microsoft.com/office/officeart/2005/8/layout/hierarchy4"/>
    <dgm:cxn modelId="{69341134-BEBF-4928-A0FE-0AF1474B1A8C}" srcId="{886BD5B8-D9C4-448A-91F8-3881E7FF6F93}" destId="{9B28296F-3B23-4B86-942F-298C30E40134}" srcOrd="0" destOrd="0" parTransId="{C615EB2A-7951-450D-AC81-95862FF3B21E}" sibTransId="{CDBFD020-35B5-487F-9687-D3B5BB1571E8}"/>
    <dgm:cxn modelId="{D5A78341-A16E-4528-81E2-8679CBFA7E7A}" srcId="{886BD5B8-D9C4-448A-91F8-3881E7FF6F93}" destId="{247EFC2B-3303-4A12-905F-79F27564FC99}" srcOrd="6" destOrd="0" parTransId="{F02A0A13-35FD-4DE9-ABC8-CC2C7CBB5DC9}" sibTransId="{94B2970D-9EC9-4B84-A5D1-28FEAA420BD1}"/>
    <dgm:cxn modelId="{38F6A362-F3A2-4141-B70F-53A8B690368B}" srcId="{886BD5B8-D9C4-448A-91F8-3881E7FF6F93}" destId="{3F554C7B-CBB1-4086-9F28-65AD937A9743}" srcOrd="5" destOrd="0" parTransId="{584409E7-91DC-4E70-8255-7588559C9E24}" sibTransId="{C2611A56-9821-43B2-9614-6B3FFD1A53BA}"/>
    <dgm:cxn modelId="{2905A786-A38E-40CA-8DD6-48D74D580F27}" srcId="{886BD5B8-D9C4-448A-91F8-3881E7FF6F93}" destId="{DB556E06-978D-47A6-B321-845CDFEF2412}" srcOrd="1" destOrd="0" parTransId="{5B481CE0-B488-4BA3-8652-590286A087F1}" sibTransId="{3C85C6BF-442D-424D-A668-B27E557A0039}"/>
    <dgm:cxn modelId="{45ABD68F-E19E-48E6-A568-BD8F88F7E7CE}" srcId="{886BD5B8-D9C4-448A-91F8-3881E7FF6F93}" destId="{BBC8F259-7D76-4E2D-A6AD-57B1B9F39AB1}" srcOrd="3" destOrd="0" parTransId="{0FC8EC1D-ECC5-4D2C-91B6-EAA6C3A32028}" sibTransId="{574FFD00-F134-45CC-8CBC-7FAF1BA7D71C}"/>
    <dgm:cxn modelId="{5C785B98-712D-4BF4-B3F8-1845DFB5406D}" srcId="{886BD5B8-D9C4-448A-91F8-3881E7FF6F93}" destId="{A9773E7C-DC94-4CDB-903D-7A219084D2D7}" srcOrd="4" destOrd="0" parTransId="{673160C8-BF1C-4052-A593-B5C014CC6D63}" sibTransId="{2FA9B163-FF76-4466-ADE5-FDA2E427BD54}"/>
    <dgm:cxn modelId="{A8F4999F-858B-4A38-B55B-84FA10272C3F}" type="presOf" srcId="{0F9A8A57-DA70-4003-A5BD-6C356CE1AE90}" destId="{0504368A-B51E-4E10-B5A5-3872015B4349}" srcOrd="0" destOrd="0" presId="urn:microsoft.com/office/officeart/2005/8/layout/hierarchy4"/>
    <dgm:cxn modelId="{3BF59EB2-3A2E-496D-8AA9-CB34F95BC74C}" type="presOf" srcId="{A9773E7C-DC94-4CDB-903D-7A219084D2D7}" destId="{7AC63642-1AB0-4F52-85DF-DA06B2818CFB}" srcOrd="0" destOrd="0" presId="urn:microsoft.com/office/officeart/2005/8/layout/hierarchy4"/>
    <dgm:cxn modelId="{0B279AB5-4848-41D4-8263-814C11560B9A}" type="presOf" srcId="{247EFC2B-3303-4A12-905F-79F27564FC99}" destId="{80BB701D-FA30-4381-8B2E-2D01F1D936ED}" srcOrd="0" destOrd="0" presId="urn:microsoft.com/office/officeart/2005/8/layout/hierarchy4"/>
    <dgm:cxn modelId="{85FFAAB7-629A-4537-A78A-4101BB462CAE}" type="presOf" srcId="{DB556E06-978D-47A6-B321-845CDFEF2412}" destId="{4227B20C-F382-471B-8E0D-42E7C0CFFA77}" srcOrd="0" destOrd="0" presId="urn:microsoft.com/office/officeart/2005/8/layout/hierarchy4"/>
    <dgm:cxn modelId="{0ABE11D7-F785-495F-B8F5-0A4DB67A0308}" type="presOf" srcId="{81798D5C-8EDB-4C65-A8CB-5A837444930C}" destId="{75F3A87E-FCF2-4430-A8E5-F6F77247EF5F}" srcOrd="0" destOrd="0" presId="urn:microsoft.com/office/officeart/2005/8/layout/hierarchy4"/>
    <dgm:cxn modelId="{94E54BE2-9B60-4870-8621-263A9EA46B23}" type="presOf" srcId="{BBC8F259-7D76-4E2D-A6AD-57B1B9F39AB1}" destId="{C99C06AF-C757-4C25-96ED-83ABC8E7065B}" srcOrd="0" destOrd="0" presId="urn:microsoft.com/office/officeart/2005/8/layout/hierarchy4"/>
    <dgm:cxn modelId="{0E5EF2F5-14E1-45FA-9E0D-15C1191D9B67}" type="presOf" srcId="{3F554C7B-CBB1-4086-9F28-65AD937A9743}" destId="{0F5343E2-8758-4543-B769-C11C08DECC5B}" srcOrd="0" destOrd="0" presId="urn:microsoft.com/office/officeart/2005/8/layout/hierarchy4"/>
    <dgm:cxn modelId="{4CDA77F8-0F1A-44D4-A9B3-5799FAC6DCD5}" srcId="{0F9A8A57-DA70-4003-A5BD-6C356CE1AE90}" destId="{886BD5B8-D9C4-448A-91F8-3881E7FF6F93}" srcOrd="0" destOrd="0" parTransId="{9162ED72-4B5D-4125-A8E8-26EB09F6A0CA}" sibTransId="{80E2207F-3459-43F2-AB46-9CCA0341E461}"/>
    <dgm:cxn modelId="{E60206FC-4F68-4CA9-9D9B-F3A958D9E848}" type="presOf" srcId="{886BD5B8-D9C4-448A-91F8-3881E7FF6F93}" destId="{25B2CBDA-1956-43AC-AD62-652A7B50C9EB}" srcOrd="0" destOrd="0" presId="urn:microsoft.com/office/officeart/2005/8/layout/hierarchy4"/>
    <dgm:cxn modelId="{99745815-2C99-47FF-90B1-F3945B2166DA}" type="presParOf" srcId="{0504368A-B51E-4E10-B5A5-3872015B4349}" destId="{F2841AD1-F15A-424B-899E-C6E9C669DD77}" srcOrd="0" destOrd="0" presId="urn:microsoft.com/office/officeart/2005/8/layout/hierarchy4"/>
    <dgm:cxn modelId="{F2B54342-50E4-462A-BAA0-AE5664B0018A}" type="presParOf" srcId="{F2841AD1-F15A-424B-899E-C6E9C669DD77}" destId="{25B2CBDA-1956-43AC-AD62-652A7B50C9EB}" srcOrd="0" destOrd="0" presId="urn:microsoft.com/office/officeart/2005/8/layout/hierarchy4"/>
    <dgm:cxn modelId="{2FCB4E88-C9B9-4666-AC98-5027810F28B7}" type="presParOf" srcId="{F2841AD1-F15A-424B-899E-C6E9C669DD77}" destId="{8CA72797-2409-4DC6-943B-B4066F0F9EE8}" srcOrd="1" destOrd="0" presId="urn:microsoft.com/office/officeart/2005/8/layout/hierarchy4"/>
    <dgm:cxn modelId="{E802A835-4499-49A9-AEEF-6CF10A3269EC}" type="presParOf" srcId="{F2841AD1-F15A-424B-899E-C6E9C669DD77}" destId="{65DC71F6-A61E-4627-B638-CA22240BB5C1}" srcOrd="2" destOrd="0" presId="urn:microsoft.com/office/officeart/2005/8/layout/hierarchy4"/>
    <dgm:cxn modelId="{C7663032-5145-40DA-8A1C-2844EEC8A7DC}" type="presParOf" srcId="{65DC71F6-A61E-4627-B638-CA22240BB5C1}" destId="{3DEDA510-B3B6-41E7-BD6F-7D07570BCDBB}" srcOrd="0" destOrd="0" presId="urn:microsoft.com/office/officeart/2005/8/layout/hierarchy4"/>
    <dgm:cxn modelId="{EDE23E1D-C2D2-45E3-9F11-03DB551F048F}" type="presParOf" srcId="{3DEDA510-B3B6-41E7-BD6F-7D07570BCDBB}" destId="{4856707E-8841-40B1-AB6A-2BA4C72A3DA9}" srcOrd="0" destOrd="0" presId="urn:microsoft.com/office/officeart/2005/8/layout/hierarchy4"/>
    <dgm:cxn modelId="{7556ACF4-1004-4C1D-9FFC-625806CF38A8}" type="presParOf" srcId="{3DEDA510-B3B6-41E7-BD6F-7D07570BCDBB}" destId="{17E32E78-6DA0-4D42-9911-DB33D7493EC0}" srcOrd="1" destOrd="0" presId="urn:microsoft.com/office/officeart/2005/8/layout/hierarchy4"/>
    <dgm:cxn modelId="{973D1C26-C330-40DD-BC07-0DA67004F5FD}" type="presParOf" srcId="{65DC71F6-A61E-4627-B638-CA22240BB5C1}" destId="{D7FD8FFD-E77C-41B2-90CD-B486FF22B2C8}" srcOrd="1" destOrd="0" presId="urn:microsoft.com/office/officeart/2005/8/layout/hierarchy4"/>
    <dgm:cxn modelId="{7840A3A8-5936-46FA-8064-EFE3C04BE556}" type="presParOf" srcId="{65DC71F6-A61E-4627-B638-CA22240BB5C1}" destId="{7150AB90-3062-4DBE-8ED4-4C4B030A9EE2}" srcOrd="2" destOrd="0" presId="urn:microsoft.com/office/officeart/2005/8/layout/hierarchy4"/>
    <dgm:cxn modelId="{95E8B8C4-5D46-4E3A-B03D-5BA495D65DE3}" type="presParOf" srcId="{7150AB90-3062-4DBE-8ED4-4C4B030A9EE2}" destId="{4227B20C-F382-471B-8E0D-42E7C0CFFA77}" srcOrd="0" destOrd="0" presId="urn:microsoft.com/office/officeart/2005/8/layout/hierarchy4"/>
    <dgm:cxn modelId="{BE8EC4F4-B2A6-4C2F-9B3B-A60F6ADB05FC}" type="presParOf" srcId="{7150AB90-3062-4DBE-8ED4-4C4B030A9EE2}" destId="{C432D2A7-F641-4B6B-81AD-2CC3391CE8BA}" srcOrd="1" destOrd="0" presId="urn:microsoft.com/office/officeart/2005/8/layout/hierarchy4"/>
    <dgm:cxn modelId="{E69DEDA1-335A-4CD8-A49F-9FACA4C93E70}" type="presParOf" srcId="{65DC71F6-A61E-4627-B638-CA22240BB5C1}" destId="{8F9619DC-EFF0-4C5D-8796-8325B895BE3A}" srcOrd="3" destOrd="0" presId="urn:microsoft.com/office/officeart/2005/8/layout/hierarchy4"/>
    <dgm:cxn modelId="{91DD34CD-D115-4976-A98D-C2C67CE277DB}" type="presParOf" srcId="{65DC71F6-A61E-4627-B638-CA22240BB5C1}" destId="{02045126-7E34-40F0-976D-3E8055EC7103}" srcOrd="4" destOrd="0" presId="urn:microsoft.com/office/officeart/2005/8/layout/hierarchy4"/>
    <dgm:cxn modelId="{2683D667-F919-4824-8E6A-40BFBB152C3F}" type="presParOf" srcId="{02045126-7E34-40F0-976D-3E8055EC7103}" destId="{75F3A87E-FCF2-4430-A8E5-F6F77247EF5F}" srcOrd="0" destOrd="0" presId="urn:microsoft.com/office/officeart/2005/8/layout/hierarchy4"/>
    <dgm:cxn modelId="{B251C251-7664-42C0-8B4D-AAC068B56126}" type="presParOf" srcId="{02045126-7E34-40F0-976D-3E8055EC7103}" destId="{FFE30079-7FE4-49A1-869D-8F23A3F54D73}" srcOrd="1" destOrd="0" presId="urn:microsoft.com/office/officeart/2005/8/layout/hierarchy4"/>
    <dgm:cxn modelId="{3CE7AB2B-43E7-48F7-94E2-3F8C8CDB5A72}" type="presParOf" srcId="{65DC71F6-A61E-4627-B638-CA22240BB5C1}" destId="{F870CAFB-B749-41D0-92BC-A83249B04453}" srcOrd="5" destOrd="0" presId="urn:microsoft.com/office/officeart/2005/8/layout/hierarchy4"/>
    <dgm:cxn modelId="{7797153C-DC4C-4589-90BD-7DB1C11E7365}" type="presParOf" srcId="{65DC71F6-A61E-4627-B638-CA22240BB5C1}" destId="{EEB364A9-8145-4314-908F-CB4C7A2A9475}" srcOrd="6" destOrd="0" presId="urn:microsoft.com/office/officeart/2005/8/layout/hierarchy4"/>
    <dgm:cxn modelId="{90D39254-5183-4BE2-AC83-F3CB7F6CF4B5}" type="presParOf" srcId="{EEB364A9-8145-4314-908F-CB4C7A2A9475}" destId="{C99C06AF-C757-4C25-96ED-83ABC8E7065B}" srcOrd="0" destOrd="0" presId="urn:microsoft.com/office/officeart/2005/8/layout/hierarchy4"/>
    <dgm:cxn modelId="{8EB464F5-18A0-4B98-8FC2-D68449BF5FE0}" type="presParOf" srcId="{EEB364A9-8145-4314-908F-CB4C7A2A9475}" destId="{9A13FA88-6428-400E-987B-309541A95387}" srcOrd="1" destOrd="0" presId="urn:microsoft.com/office/officeart/2005/8/layout/hierarchy4"/>
    <dgm:cxn modelId="{03AFF9AC-669B-4CD4-A5D1-E7B999A03C89}" type="presParOf" srcId="{65DC71F6-A61E-4627-B638-CA22240BB5C1}" destId="{2755F38A-AA85-4EF6-B9F8-FA40D476FCD4}" srcOrd="7" destOrd="0" presId="urn:microsoft.com/office/officeart/2005/8/layout/hierarchy4"/>
    <dgm:cxn modelId="{B02B57FD-562A-4111-AF75-9759E2E72165}" type="presParOf" srcId="{65DC71F6-A61E-4627-B638-CA22240BB5C1}" destId="{ECEE9DAB-E169-49CA-9300-EED3BFD04C4E}" srcOrd="8" destOrd="0" presId="urn:microsoft.com/office/officeart/2005/8/layout/hierarchy4"/>
    <dgm:cxn modelId="{EB7A5C22-E37C-448E-B1B7-5E3519D8C295}" type="presParOf" srcId="{ECEE9DAB-E169-49CA-9300-EED3BFD04C4E}" destId="{7AC63642-1AB0-4F52-85DF-DA06B2818CFB}" srcOrd="0" destOrd="0" presId="urn:microsoft.com/office/officeart/2005/8/layout/hierarchy4"/>
    <dgm:cxn modelId="{8415C0FE-BC50-4B0A-87A0-2643ADF6B352}" type="presParOf" srcId="{ECEE9DAB-E169-49CA-9300-EED3BFD04C4E}" destId="{D3CC14FD-321D-4E86-A005-7ED3F3E7E1E1}" srcOrd="1" destOrd="0" presId="urn:microsoft.com/office/officeart/2005/8/layout/hierarchy4"/>
    <dgm:cxn modelId="{5CCE1393-F60F-45F2-A138-0BAC3DA740B7}" type="presParOf" srcId="{65DC71F6-A61E-4627-B638-CA22240BB5C1}" destId="{DE27B186-DFCC-46F5-9771-3EC97CBA9845}" srcOrd="9" destOrd="0" presId="urn:microsoft.com/office/officeart/2005/8/layout/hierarchy4"/>
    <dgm:cxn modelId="{E1E5C0BF-1A32-4F34-ADD4-5216CAC87D8F}" type="presParOf" srcId="{65DC71F6-A61E-4627-B638-CA22240BB5C1}" destId="{F8309EFA-0B70-4310-8D7C-88DFB8151968}" srcOrd="10" destOrd="0" presId="urn:microsoft.com/office/officeart/2005/8/layout/hierarchy4"/>
    <dgm:cxn modelId="{E82ED9CB-4587-4A7B-9EF2-96EE59AB840D}" type="presParOf" srcId="{F8309EFA-0B70-4310-8D7C-88DFB8151968}" destId="{0F5343E2-8758-4543-B769-C11C08DECC5B}" srcOrd="0" destOrd="0" presId="urn:microsoft.com/office/officeart/2005/8/layout/hierarchy4"/>
    <dgm:cxn modelId="{54575467-9CC9-4F91-9629-F36EBABEA6B2}" type="presParOf" srcId="{F8309EFA-0B70-4310-8D7C-88DFB8151968}" destId="{05B6DC71-424D-45D6-908B-3998E4686161}" srcOrd="1" destOrd="0" presId="urn:microsoft.com/office/officeart/2005/8/layout/hierarchy4"/>
    <dgm:cxn modelId="{AF18EF3B-50A3-4BD3-A375-8AFD26DFC84D}" type="presParOf" srcId="{65DC71F6-A61E-4627-B638-CA22240BB5C1}" destId="{1CE85403-C49D-4B8D-9EAD-12A202D08D4A}" srcOrd="11" destOrd="0" presId="urn:microsoft.com/office/officeart/2005/8/layout/hierarchy4"/>
    <dgm:cxn modelId="{7A4B6575-3EE6-43DE-83F9-DB2B761B4CFE}" type="presParOf" srcId="{65DC71F6-A61E-4627-B638-CA22240BB5C1}" destId="{F346A8AC-06C6-44A7-BA59-FEACA502F43C}" srcOrd="12" destOrd="0" presId="urn:microsoft.com/office/officeart/2005/8/layout/hierarchy4"/>
    <dgm:cxn modelId="{D0C84F5C-76B4-43C3-84CA-8DE013A0C63B}" type="presParOf" srcId="{F346A8AC-06C6-44A7-BA59-FEACA502F43C}" destId="{80BB701D-FA30-4381-8B2E-2D01F1D936ED}" srcOrd="0" destOrd="0" presId="urn:microsoft.com/office/officeart/2005/8/layout/hierarchy4"/>
    <dgm:cxn modelId="{E88A17CC-CA02-4B56-8418-A1C474CFA9C4}" type="presParOf" srcId="{F346A8AC-06C6-44A7-BA59-FEACA502F43C}" destId="{396D6CAB-5935-45BF-A055-ECDCE92FE12F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B2CBDA-1956-43AC-AD62-652A7B50C9EB}">
      <dsp:nvSpPr>
        <dsp:cNvPr id="0" name=""/>
        <dsp:cNvSpPr/>
      </dsp:nvSpPr>
      <dsp:spPr>
        <a:xfrm>
          <a:off x="7126" y="407"/>
          <a:ext cx="9223054" cy="230219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Primary insights</a:t>
          </a:r>
          <a:endParaRPr lang="en-IN" sz="6500" kern="1200" dirty="0"/>
        </a:p>
      </dsp:txBody>
      <dsp:txXfrm>
        <a:off x="74555" y="67836"/>
        <a:ext cx="9088196" cy="2167333"/>
      </dsp:txXfrm>
    </dsp:sp>
    <dsp:sp modelId="{4856707E-8841-40B1-AB6A-2BA4C72A3DA9}">
      <dsp:nvSpPr>
        <dsp:cNvPr id="0" name=""/>
        <dsp:cNvSpPr/>
      </dsp:nvSpPr>
      <dsp:spPr>
        <a:xfrm>
          <a:off x="7126" y="2548109"/>
          <a:ext cx="1229085" cy="230219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Demographic insights</a:t>
          </a:r>
          <a:endParaRPr lang="en-IN" sz="1200" kern="1200" dirty="0"/>
        </a:p>
      </dsp:txBody>
      <dsp:txXfrm>
        <a:off x="43125" y="2584108"/>
        <a:ext cx="1157087" cy="2230193"/>
      </dsp:txXfrm>
    </dsp:sp>
    <dsp:sp modelId="{4227B20C-F382-471B-8E0D-42E7C0CFFA77}">
      <dsp:nvSpPr>
        <dsp:cNvPr id="0" name=""/>
        <dsp:cNvSpPr/>
      </dsp:nvSpPr>
      <dsp:spPr>
        <a:xfrm>
          <a:off x="1339454" y="2548109"/>
          <a:ext cx="1229085" cy="230219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Consumer preference</a:t>
          </a:r>
          <a:endParaRPr lang="en-IN" sz="1200" kern="1200" dirty="0"/>
        </a:p>
      </dsp:txBody>
      <dsp:txXfrm>
        <a:off x="1375453" y="2584108"/>
        <a:ext cx="1157087" cy="2230193"/>
      </dsp:txXfrm>
    </dsp:sp>
    <dsp:sp modelId="{75F3A87E-FCF2-4430-A8E5-F6F77247EF5F}">
      <dsp:nvSpPr>
        <dsp:cNvPr id="0" name=""/>
        <dsp:cNvSpPr/>
      </dsp:nvSpPr>
      <dsp:spPr>
        <a:xfrm>
          <a:off x="2671782" y="2548109"/>
          <a:ext cx="1229085" cy="230219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Competition analysis</a:t>
          </a:r>
          <a:endParaRPr lang="en-IN" sz="1200" kern="1200" dirty="0"/>
        </a:p>
      </dsp:txBody>
      <dsp:txXfrm>
        <a:off x="2707781" y="2584108"/>
        <a:ext cx="1157087" cy="2230193"/>
      </dsp:txXfrm>
    </dsp:sp>
    <dsp:sp modelId="{C99C06AF-C757-4C25-96ED-83ABC8E7065B}">
      <dsp:nvSpPr>
        <dsp:cNvPr id="0" name=""/>
        <dsp:cNvSpPr/>
      </dsp:nvSpPr>
      <dsp:spPr>
        <a:xfrm>
          <a:off x="4004110" y="2548109"/>
          <a:ext cx="1229085" cy="230219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Marketing channels</a:t>
          </a:r>
          <a:endParaRPr lang="en-IN" sz="1200" kern="1200" dirty="0"/>
        </a:p>
      </dsp:txBody>
      <dsp:txXfrm>
        <a:off x="4040109" y="2584108"/>
        <a:ext cx="1157087" cy="2230193"/>
      </dsp:txXfrm>
    </dsp:sp>
    <dsp:sp modelId="{7AC63642-1AB0-4F52-85DF-DA06B2818CFB}">
      <dsp:nvSpPr>
        <dsp:cNvPr id="0" name=""/>
        <dsp:cNvSpPr/>
      </dsp:nvSpPr>
      <dsp:spPr>
        <a:xfrm>
          <a:off x="5336439" y="2548109"/>
          <a:ext cx="1229085" cy="230219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Brand penetration</a:t>
          </a:r>
          <a:endParaRPr lang="en-IN" sz="1200" kern="1200" dirty="0"/>
        </a:p>
      </dsp:txBody>
      <dsp:txXfrm>
        <a:off x="5372438" y="2584108"/>
        <a:ext cx="1157087" cy="2230193"/>
      </dsp:txXfrm>
    </dsp:sp>
    <dsp:sp modelId="{0F5343E2-8758-4543-B769-C11C08DECC5B}">
      <dsp:nvSpPr>
        <dsp:cNvPr id="0" name=""/>
        <dsp:cNvSpPr/>
      </dsp:nvSpPr>
      <dsp:spPr>
        <a:xfrm>
          <a:off x="6668767" y="2548109"/>
          <a:ext cx="1229085" cy="230219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Purchase behavior</a:t>
          </a:r>
          <a:endParaRPr lang="en-IN" sz="1200" kern="1200" dirty="0"/>
        </a:p>
      </dsp:txBody>
      <dsp:txXfrm>
        <a:off x="6704766" y="2584108"/>
        <a:ext cx="1157087" cy="2230193"/>
      </dsp:txXfrm>
    </dsp:sp>
    <dsp:sp modelId="{80BB701D-FA30-4381-8B2E-2D01F1D936ED}">
      <dsp:nvSpPr>
        <dsp:cNvPr id="0" name=""/>
        <dsp:cNvSpPr/>
      </dsp:nvSpPr>
      <dsp:spPr>
        <a:xfrm>
          <a:off x="8001095" y="2548109"/>
          <a:ext cx="1229085" cy="230219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Product development</a:t>
          </a:r>
          <a:endParaRPr lang="en-IN" sz="1200" kern="1200" dirty="0"/>
        </a:p>
      </dsp:txBody>
      <dsp:txXfrm>
        <a:off x="8037094" y="2584108"/>
        <a:ext cx="1157087" cy="22301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6E6020-4209-49A3-9DC4-18264096E7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797462-F1DD-4E64-BC14-F17A0F34B5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32FC57-E1F8-4F59-A87C-2833007EAF57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5F0E3-AC70-4B5A-BCEB-9E3C021C86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F68B5-925F-4468-95B3-EA77C29C34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8A06BE-7519-4B21-9E1D-AE6D6E69C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83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18:07:11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ACAC0-59EA-4916-9995-398D6BEB88C3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9B2C62-FE30-453D-946B-754E9E42C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326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 spacing + Page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B2C62-FE30-453D-946B-754E9E42C8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843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2964EA8-200F-47C5-90C2-1DBA3D6D7C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8700" y="5078187"/>
            <a:ext cx="3222058" cy="96462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878E298-5074-4E51-993E-34931A897F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1413" y="0"/>
            <a:ext cx="4941887" cy="57261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2D26D0E-18C6-4DB1-B3A5-75E29BD65B17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noFill/>
          <a:ln w="15875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989B90B-5C3C-4760-9360-5AE10BF8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90000"/>
              </a:lnSpc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337C3D7-7DDB-42A8-901A-EC153DD274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0"/>
            <a:ext cx="4953000" cy="3302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B95226-A076-4D55-B408-1389A2F8C7A0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028700" y="3556002"/>
            <a:ext cx="3108960" cy="2286000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6673F10-179D-4539-AA33-AE34EC0457EF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4541520" y="3556001"/>
            <a:ext cx="3108960" cy="2285999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B6CFC30-1A59-4D28-9E30-0FF7D632C6A2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8054340" y="3556001"/>
            <a:ext cx="3108960" cy="2285999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C4F3CC75-F9FA-4F77-9DD5-7E6C0F5C98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9D1A0-04AB-4DD4-B9DB-BDEC5E64C94C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3B5B65C-5DE0-4F81-8115-758CDB591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4A2ACE-2D85-4F78-818F-BBA6F6F0CC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0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4DCD8D3-DF79-446E-9961-5797EE888B4C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CB4EDDC-C544-421C-905C-A4D40D98A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3EA80-260A-4EE9-83BB-E6DD04DEA906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9CBFDBF-2D2B-469A-9B2F-72F90474F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A55D6-2810-4163-9D43-FEDA674E2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6829" y="573503"/>
            <a:ext cx="10156826" cy="1369591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E87E0B-D644-4037-B322-715C648BAD3B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419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5">
            <a:extLst>
              <a:ext uri="{FF2B5EF4-FFF2-40B4-BE49-F238E27FC236}">
                <a16:creationId xmlns:a16="http://schemas.microsoft.com/office/drawing/2014/main" id="{940246AD-CE4F-4FD8-BCF6-5BA9ED62ACD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543302"/>
            <a:ext cx="4953000" cy="284956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8ECBB79-D5D3-4ECE-99F9-1B6834629E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284956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22">
            <a:extLst>
              <a:ext uri="{FF2B5EF4-FFF2-40B4-BE49-F238E27FC236}">
                <a16:creationId xmlns:a16="http://schemas.microsoft.com/office/drawing/2014/main" id="{C667C6DE-A3D4-4738-B7FC-43FB39FD7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12C18C04-19C8-4ECC-83E8-6E65128CEF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6"/>
            <a:ext cx="3924300" cy="284956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D14E5D8-EB42-4C87-B4AE-4746909A2D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9813" y="5067300"/>
            <a:ext cx="3913187" cy="1319213"/>
          </a:xfrm>
        </p:spPr>
        <p:txBody>
          <a:bodyPr>
            <a:normAutofit/>
          </a:bodyPr>
          <a:lstStyle>
            <a:lvl1pPr>
              <a:defRPr lang="en-US" sz="16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0649945F-7BBD-4042-AA34-709CE3402E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80274-DEF2-4F5D-8F74-69D0554CED55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51936C4A-DE5F-4BFE-AED0-47E48CD4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981B703-4F1F-41A6-AD71-3FFB2820F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0130" y="465136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61D25CF-5413-4949-A54A-871660840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58050" y="2000250"/>
            <a:ext cx="4667250" cy="339883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224E3A4F-8479-4D38-A6D4-85F0883F37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D4DA8-2D4A-4F06-BECA-044AF4113FB4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D5A5341A-4863-40E8-8B9A-FB4E71925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D2FED0-CD95-48B0-B54A-1F64F952C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8EF5E91-A275-4181-9C62-BC0773AD0512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71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423630CA-0A51-4B04-A57B-9E412A8FCD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47137" y="3862387"/>
            <a:ext cx="231616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C994AE8-9E30-418E-8361-5D851AFA42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854450"/>
            <a:ext cx="231616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D4E5783-2917-458E-BE61-F3D5AAA8F9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309086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1D734B5-5F1C-4E34-81FF-AD75105E83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5757DE8-43D6-4A47-ABC9-B39EC8016C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5"/>
            <a:ext cx="3924300" cy="439102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84C97B0-0D42-4831-9ABD-390370C0F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81873-7D47-483D-BCB4-50DD9806C720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CE8438DF-723C-49AB-AD18-1C40F107F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32FDE8-62A6-4290-88E6-2795313DE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465137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C85317C-3A2D-483F-B913-714129E19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3045" y="2426610"/>
            <a:ext cx="2378075" cy="111125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5DFEC7-1EEC-4FF2-868A-9799EA69F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155" y="2714986"/>
            <a:ext cx="6674802" cy="65532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Graph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A6C54-2562-43EA-9A1B-F808D04718E7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A6C54-2562-43EA-9A1B-F808D04718E7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364FFEF-B933-46C6-A918-A80C987DB7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2147" y="0"/>
            <a:ext cx="3938588" cy="6400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59E5EAF8-68C2-4910-8F66-D9320B9574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47967" y="2105933"/>
            <a:ext cx="5297883" cy="102421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3BE48E1-D3BE-4B52-B2EC-13A514CB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966" y="2105933"/>
            <a:ext cx="5297883" cy="2237467"/>
          </a:xfrm>
        </p:spPr>
        <p:txBody>
          <a:bodyPr anchor="t">
            <a:norm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674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50815B22-13FE-47CD-9F79-73704A278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B74C9-B808-4394-A017-79C83B2524EF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7669539-CB64-44F5-999D-7B9E61F8AF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BA076-F3B9-47CB-80C2-BE29F157D04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54075" y="1625600"/>
            <a:ext cx="10499725" cy="4860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09627E-FE70-43A1-B0CB-4D4F6C32C2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074" y="122239"/>
            <a:ext cx="10499725" cy="1355724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41BF345D-81AF-4851-83A1-6233984890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1917" y="517972"/>
            <a:ext cx="31089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EC4F3A57-45ED-498D-858C-3EE63DF129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6601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1AC5BB09-E3BA-4948-93B3-EDCAAB80311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01197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BF83C6B7-5484-4586-8830-098BDCD9C9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66324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0C5663B1-EED6-4D80-A7C2-19E1366387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9069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0">
            <a:extLst>
              <a:ext uri="{FF2B5EF4-FFF2-40B4-BE49-F238E27FC236}">
                <a16:creationId xmlns:a16="http://schemas.microsoft.com/office/drawing/2014/main" id="{D21E7B61-407B-40A7-9AF6-0D7E7106BC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96046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415C3ACC-5A8A-46E6-BA0D-90ADD27E2F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2DF6D-B715-4785-8DEA-9165C638CF44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0D00A5C2-DCEE-4CB3-9307-61EB88B1D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E8CB70-B054-4294-AD29-EE7A75C72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651507"/>
            <a:ext cx="8991563" cy="100583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E0D608-4E7A-4014-9F62-CB43A0C839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6638" y="2717800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C3A63B0-4EEA-45BC-A016-5FDA0969EA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8610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080679B-5220-4478-B631-7112F870B7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4350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E4F61A3-2797-46FB-ACA7-0443E3BBDD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3907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4ED733B-1DE9-4FDC-BD5F-2BE3BB07C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0402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05858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275B11D-8F3F-472B-BBCC-A4F7415AC0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3543300"/>
            <a:ext cx="3924300" cy="33147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F0629D-1A5F-4F4F-90D6-430379624EF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91250" y="1981200"/>
            <a:ext cx="4972050" cy="4473575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sz="1600">
                <a:solidFill>
                  <a:schemeClr val="tx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Click to edit Master text styles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218C063B-0EE9-4FD5-A116-241C24545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AE72A-09B6-4D56-855D-4360BD347914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417B369-6569-4DCC-B684-BE1A7C5D0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EC1A7-43C3-481E-95D0-5616242E1A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4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C6CF0E0-8FF2-4FE7-AC69-85BEFA656508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577C8-AB8C-4B8A-A01F-113B16C4DCA3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9" r:id="rId8"/>
    <p:sldLayoutId id="2147483655" r:id="rId9"/>
    <p:sldLayoutId id="2147483656" r:id="rId10"/>
    <p:sldLayoutId id="2147483658" r:id="rId11"/>
    <p:sldLayoutId id="2147483657" r:id="rId12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48" userDrawn="1">
          <p15:clr>
            <a:srgbClr val="F26B43"/>
          </p15:clr>
        </p15:guide>
        <p15:guide id="2" pos="1176" userDrawn="1">
          <p15:clr>
            <a:srgbClr val="F26B43"/>
          </p15:clr>
        </p15:guide>
        <p15:guide id="3" pos="1296" userDrawn="1">
          <p15:clr>
            <a:srgbClr val="F26B43"/>
          </p15:clr>
        </p15:guide>
        <p15:guide id="4" pos="1824" userDrawn="1">
          <p15:clr>
            <a:srgbClr val="F26B43"/>
          </p15:clr>
        </p15:guide>
        <p15:guide id="5" pos="1944" userDrawn="1">
          <p15:clr>
            <a:srgbClr val="F26B43"/>
          </p15:clr>
        </p15:guide>
        <p15:guide id="6" pos="2472" userDrawn="1">
          <p15:clr>
            <a:srgbClr val="F26B43"/>
          </p15:clr>
        </p15:guide>
        <p15:guide id="7" pos="2592" userDrawn="1">
          <p15:clr>
            <a:srgbClr val="F26B43"/>
          </p15:clr>
        </p15:guide>
        <p15:guide id="8" pos="3120" userDrawn="1">
          <p15:clr>
            <a:srgbClr val="F26B43"/>
          </p15:clr>
        </p15:guide>
        <p15:guide id="9" pos="3240" userDrawn="1">
          <p15:clr>
            <a:srgbClr val="F26B43"/>
          </p15:clr>
        </p15:guide>
        <p15:guide id="10" pos="3792" userDrawn="1">
          <p15:clr>
            <a:srgbClr val="F26B43"/>
          </p15:clr>
        </p15:guide>
        <p15:guide id="11" pos="3912" userDrawn="1">
          <p15:clr>
            <a:srgbClr val="F26B43"/>
          </p15:clr>
        </p15:guide>
        <p15:guide id="12" pos="4416" userDrawn="1">
          <p15:clr>
            <a:srgbClr val="F26B43"/>
          </p15:clr>
        </p15:guide>
        <p15:guide id="13" pos="4560" userDrawn="1">
          <p15:clr>
            <a:srgbClr val="F26B43"/>
          </p15:clr>
        </p15:guide>
        <p15:guide id="14" pos="5088" userDrawn="1">
          <p15:clr>
            <a:srgbClr val="F26B43"/>
          </p15:clr>
        </p15:guide>
        <p15:guide id="15" pos="5208" userDrawn="1">
          <p15:clr>
            <a:srgbClr val="F26B43"/>
          </p15:clr>
        </p15:guide>
        <p15:guide id="16" pos="5736" userDrawn="1">
          <p15:clr>
            <a:srgbClr val="F26B43"/>
          </p15:clr>
        </p15:guide>
        <p15:guide id="17" pos="5856" userDrawn="1">
          <p15:clr>
            <a:srgbClr val="F26B43"/>
          </p15:clr>
        </p15:guide>
        <p15:guide id="18" pos="6384" userDrawn="1">
          <p15:clr>
            <a:srgbClr val="F26B43"/>
          </p15:clr>
        </p15:guide>
        <p15:guide id="19" pos="6504" userDrawn="1">
          <p15:clr>
            <a:srgbClr val="F26B43"/>
          </p15:clr>
        </p15:guide>
        <p15:guide id="20" pos="7032" userDrawn="1">
          <p15:clr>
            <a:srgbClr val="F26B43"/>
          </p15:clr>
        </p15:guide>
        <p15:guide id="21" orient="horz" pos="288" userDrawn="1">
          <p15:clr>
            <a:srgbClr val="F26B43"/>
          </p15:clr>
        </p15:guide>
        <p15:guide id="22" orient="horz" pos="1128" userDrawn="1">
          <p15:clr>
            <a:srgbClr val="F26B43"/>
          </p15:clr>
        </p15:guide>
        <p15:guide id="23" orient="horz" pos="1248" userDrawn="1">
          <p15:clr>
            <a:srgbClr val="F26B43"/>
          </p15:clr>
        </p15:guide>
        <p15:guide id="24" orient="horz" pos="2088" userDrawn="1">
          <p15:clr>
            <a:srgbClr val="F26B43"/>
          </p15:clr>
        </p15:guide>
        <p15:guide id="25" orient="horz" pos="2232" userDrawn="1">
          <p15:clr>
            <a:srgbClr val="F26B43"/>
          </p15:clr>
        </p15:guide>
        <p15:guide id="26" orient="horz" pos="3048" userDrawn="1">
          <p15:clr>
            <a:srgbClr val="F26B43"/>
          </p15:clr>
        </p15:guide>
        <p15:guide id="27" orient="horz" pos="3192" userDrawn="1">
          <p15:clr>
            <a:srgbClr val="F26B43"/>
          </p15:clr>
        </p15:guide>
        <p15:guide id="28" orient="horz" pos="40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0.wdp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customXml" Target="../ink/ink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3.wdp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5.wdp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6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4.wdp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7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9.wdp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1.wdp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3.wdp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6.wdp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7.wdp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6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67C95-DF23-40B9-B265-2E6F3DE2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364" y="1510114"/>
            <a:ext cx="5181486" cy="2242441"/>
          </a:xfrm>
        </p:spPr>
        <p:txBody>
          <a:bodyPr>
            <a:normAutofit/>
          </a:bodyPr>
          <a:lstStyle/>
          <a:p>
            <a:r>
              <a:rPr lang="en-US" dirty="0"/>
              <a:t>Codex </a:t>
            </a:r>
            <a:br>
              <a:rPr lang="en-US" dirty="0"/>
            </a:br>
            <a:r>
              <a:rPr lang="en-US" sz="4900" dirty="0"/>
              <a:t>survey analysis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7A48A35-E5E4-4A5F-9F91-BAEA4F5DF2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7059" y="4691135"/>
            <a:ext cx="3222058" cy="96462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1">
                    <a:lumMod val="25000"/>
                  </a:schemeClr>
                </a:solidFill>
              </a:rPr>
              <a:t>PRESENTER:</a:t>
            </a:r>
          </a:p>
          <a:p>
            <a:pPr>
              <a:lnSpc>
                <a:spcPct val="100000"/>
              </a:lnSpc>
            </a:pPr>
            <a:r>
              <a:rPr lang="en-US" sz="1800" b="1" dirty="0"/>
              <a:t>Akash </a:t>
            </a:r>
            <a:r>
              <a:rPr lang="en-US" sz="1800" b="1" dirty="0" err="1"/>
              <a:t>pranao</a:t>
            </a:r>
            <a:r>
              <a:rPr lang="en-US" sz="1800" b="1" dirty="0"/>
              <a:t>. </a:t>
            </a:r>
            <a:r>
              <a:rPr lang="en-US" sz="1800" b="1" dirty="0" err="1"/>
              <a:t>D.k</a:t>
            </a:r>
            <a:endParaRPr lang="en-US" sz="1800" b="1" dirty="0"/>
          </a:p>
          <a:p>
            <a:pPr>
              <a:lnSpc>
                <a:spcPct val="100000"/>
              </a:lnSpc>
            </a:pPr>
            <a:r>
              <a:rPr lang="en-US" sz="1800" b="1" dirty="0"/>
              <a:t>Aspiring Data analyst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EB01BF-9B7F-2BF2-C2A5-EADFAF0BB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8953" y="222431"/>
            <a:ext cx="1287683" cy="128768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D17C6F-4E28-F248-99CA-5764C07037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694" r="16694"/>
          <a:stretch/>
        </p:blipFill>
        <p:spPr>
          <a:xfrm>
            <a:off x="6908270" y="893255"/>
            <a:ext cx="3172408" cy="4762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1808BCB-587B-1295-8335-2D0F3780C9F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21388" r="21388"/>
          <a:stretch>
            <a:fillRect/>
          </a:stretch>
        </p:blipFill>
        <p:spPr>
          <a:xfrm>
            <a:off x="6196682" y="557992"/>
            <a:ext cx="1162442" cy="12013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E41F0F0-8BE2-643A-5A37-BBDAC053DDF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4727" t="10504" r="7584" b="11516"/>
          <a:stretch/>
        </p:blipFill>
        <p:spPr>
          <a:xfrm>
            <a:off x="9750757" y="4492884"/>
            <a:ext cx="1922107" cy="17092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23EE215-C14A-11FE-4342-213243C6CE64}"/>
              </a:ext>
            </a:extLst>
          </p:cNvPr>
          <p:cNvSpPr txBox="1"/>
          <p:nvPr/>
        </p:nvSpPr>
        <p:spPr>
          <a:xfrm>
            <a:off x="551003" y="557992"/>
            <a:ext cx="488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</a:rPr>
              <a:t>Codebasics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resume challenge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 6</a:t>
            </a:r>
            <a:endParaRPr lang="en-IN" sz="24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43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7C8E05-5691-AA40-0B09-FA4F0AF52CD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5DB74C9-B808-4394-A017-79C83B2524EF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44C0C7-36DF-C94B-52D8-7CE06546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3FBD12-7CC3-C40B-73E7-6A46CA97F1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344" t="60343" r="79703" b="28459"/>
          <a:stretch/>
        </p:blipFill>
        <p:spPr>
          <a:xfrm>
            <a:off x="4254759" y="1791531"/>
            <a:ext cx="3022714" cy="11231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1D7D1F-20FC-3A6A-F843-AD145F64A380}"/>
              </a:ext>
            </a:extLst>
          </p:cNvPr>
          <p:cNvSpPr txBox="1"/>
          <p:nvPr/>
        </p:nvSpPr>
        <p:spPr>
          <a:xfrm>
            <a:off x="452146" y="1184988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3.1 Current market leaders</a:t>
            </a:r>
            <a:endParaRPr lang="en-IN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49D6B14-745B-5B33-DF38-B5446A620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1" y="269419"/>
            <a:ext cx="4772024" cy="915569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3. Competition analysis</a:t>
            </a:r>
            <a:endParaRPr lang="en-IN" sz="28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029E114-5E0E-C43C-3520-3B19C5BBA0A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5051" y="1742073"/>
            <a:ext cx="3033023" cy="455715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554BBC-473B-6555-1F08-77CE2FD9C597}"/>
              </a:ext>
            </a:extLst>
          </p:cNvPr>
          <p:cNvSpPr txBox="1"/>
          <p:nvPr/>
        </p:nvSpPr>
        <p:spPr>
          <a:xfrm>
            <a:off x="4352925" y="3609975"/>
            <a:ext cx="61531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b="1" dirty="0"/>
              <a:t>Cola-</a:t>
            </a:r>
            <a:r>
              <a:rPr lang="en-US" b="1" dirty="0" err="1"/>
              <a:t>Coka</a:t>
            </a:r>
            <a:r>
              <a:rPr lang="en-US" dirty="0"/>
              <a:t> tops the list with 2538 consumers followers by </a:t>
            </a:r>
            <a:r>
              <a:rPr lang="en-US" b="1" dirty="0" err="1"/>
              <a:t>Bepsi</a:t>
            </a:r>
            <a:r>
              <a:rPr lang="en-US" dirty="0"/>
              <a:t> and </a:t>
            </a:r>
            <a:r>
              <a:rPr lang="en-US" b="1" dirty="0"/>
              <a:t>Gangster.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Competitors other than these are more or less equal to our brand.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477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9D7CC1-9D84-A1D8-5259-A94ED9B21AB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5DB74C9-B808-4394-A017-79C83B2524EF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79EBDE-351E-DF4B-0F87-AC8B189EDC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5EC1B00-85F0-B2F9-1616-FEFDA87C620D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5495" y="1772816"/>
            <a:ext cx="6528729" cy="3480319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42C5D8-E618-4C23-0400-55A48F3CAC3B}"/>
              </a:ext>
            </a:extLst>
          </p:cNvPr>
          <p:cNvSpPr txBox="1"/>
          <p:nvPr/>
        </p:nvSpPr>
        <p:spPr>
          <a:xfrm>
            <a:off x="585496" y="621258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3.2 Reasons for choosing specific brand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D340599-0815-9A54-4F62-05DE408D1003}"/>
                  </a:ext>
                </a:extLst>
              </p14:cNvPr>
              <p14:cNvContentPartPr/>
              <p14:nvPr/>
            </p14:nvContentPartPr>
            <p14:xfrm>
              <a:off x="531448" y="-56079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D340599-0815-9A54-4F62-05DE408D10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2808" y="-65079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6704C9B-9FD6-741D-CFE6-523566CE496E}"/>
              </a:ext>
            </a:extLst>
          </p:cNvPr>
          <p:cNvSpPr txBox="1"/>
          <p:nvPr/>
        </p:nvSpPr>
        <p:spPr>
          <a:xfrm>
            <a:off x="7324724" y="1772816"/>
            <a:ext cx="44291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This visualization depicts various reasons for selecting a specific brand.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People prefer </a:t>
            </a:r>
            <a:r>
              <a:rPr lang="en-US" b="1" dirty="0"/>
              <a:t>reputed brands primarily.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The secondary reasons are </a:t>
            </a:r>
            <a:r>
              <a:rPr lang="en-US" b="1" dirty="0"/>
              <a:t>taste and availability.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40087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7C8E05-5691-AA40-0B09-FA4F0AF52CD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5DB74C9-B808-4394-A017-79C83B2524EF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44C0C7-36DF-C94B-52D8-7CE06546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4432478-4418-4588-28C8-F157B1B5DC21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557504" y="931501"/>
            <a:ext cx="7515485" cy="3638884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3FBD12-7CC3-C40B-73E7-6A46CA97F1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095" t="60114" r="59401" b="23578"/>
          <a:stretch/>
        </p:blipFill>
        <p:spPr>
          <a:xfrm>
            <a:off x="571499" y="4805588"/>
            <a:ext cx="5912907" cy="1446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A42C27-22CC-E4A3-1DEF-330EF39DC7C5}"/>
              </a:ext>
            </a:extLst>
          </p:cNvPr>
          <p:cNvSpPr txBox="1"/>
          <p:nvPr/>
        </p:nvSpPr>
        <p:spPr>
          <a:xfrm>
            <a:off x="557504" y="308036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3.3 Comparison with other brands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F0223F-D81A-7FE0-937E-33D8DB79A281}"/>
              </a:ext>
            </a:extLst>
          </p:cNvPr>
          <p:cNvSpPr txBox="1"/>
          <p:nvPr/>
        </p:nvSpPr>
        <p:spPr>
          <a:xfrm>
            <a:off x="6655057" y="4805588"/>
            <a:ext cx="52416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The above visualization provides </a:t>
            </a:r>
            <a:r>
              <a:rPr lang="en-US" b="1" dirty="0"/>
              <a:t>benchmarking</a:t>
            </a:r>
            <a:r>
              <a:rPr lang="en-US" dirty="0"/>
              <a:t> with other brands to become market leaders our brand should ensure </a:t>
            </a:r>
            <a:r>
              <a:rPr lang="en-US" b="1" dirty="0"/>
              <a:t>availability, taste, and effectiveness.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52007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7C8E05-5691-AA40-0B09-FA4F0AF52CD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5DB74C9-B808-4394-A017-79C83B2524EF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44C0C7-36DF-C94B-52D8-7CE06546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4432478-4418-4588-28C8-F157B1B5DC21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32115" t="26494" r="44766" b="25113"/>
          <a:stretch/>
        </p:blipFill>
        <p:spPr>
          <a:xfrm>
            <a:off x="1269352" y="1829533"/>
            <a:ext cx="3171825" cy="4305299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3FBD12-7CC3-C40B-73E7-6A46CA97F1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3299" t="60292" r="77024" b="22414"/>
          <a:stretch/>
        </p:blipFill>
        <p:spPr>
          <a:xfrm>
            <a:off x="5123606" y="2080781"/>
            <a:ext cx="3415003" cy="16883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3D505F-444D-ADB8-FD00-272F30770485}"/>
              </a:ext>
            </a:extLst>
          </p:cNvPr>
          <p:cNvSpPr txBox="1"/>
          <p:nvPr/>
        </p:nvSpPr>
        <p:spPr>
          <a:xfrm>
            <a:off x="532167" y="1108051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4.1 Effectiveness of various marketing channels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E032A-B441-397F-2958-D469C9EB0D4C}"/>
              </a:ext>
            </a:extLst>
          </p:cNvPr>
          <p:cNvSpPr txBox="1"/>
          <p:nvPr/>
        </p:nvSpPr>
        <p:spPr>
          <a:xfrm>
            <a:off x="5165915" y="4118299"/>
            <a:ext cx="58007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Since our major consumers are teenagers and adult </a:t>
            </a:r>
            <a:r>
              <a:rPr lang="en-US" b="1" dirty="0"/>
              <a:t>online medium </a:t>
            </a:r>
            <a:r>
              <a:rPr lang="en-US" dirty="0"/>
              <a:t>plays a vital role in marketing.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Print medium seems to be very ineffective in terms of ROI.</a:t>
            </a:r>
            <a:endParaRPr lang="en-IN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CF5DAB09-0EF0-2705-21AA-B9ECE634E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1" y="269419"/>
            <a:ext cx="5032564" cy="915569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4. Marketing preferences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36431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2FE92-3AB8-CEAD-FECB-0F48C25B07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5DB74C9-B808-4394-A017-79C83B2524EF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DFD1EE-1CCC-FB50-4FA8-4313CA9E7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029599E-D1FC-98B6-4431-F745F214DE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0" t="60680" r="84847" b="28163"/>
          <a:stretch/>
        </p:blipFill>
        <p:spPr>
          <a:xfrm>
            <a:off x="4885895" y="1375817"/>
            <a:ext cx="2689663" cy="14229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E76736-8F94-7E0E-6FE5-6C74CB8EF77D}"/>
              </a:ext>
            </a:extLst>
          </p:cNvPr>
          <p:cNvSpPr txBox="1"/>
          <p:nvPr/>
        </p:nvSpPr>
        <p:spPr>
          <a:xfrm>
            <a:off x="585496" y="621258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4.2 Best marketing type for youth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CADF38-54FC-1F2C-D1F9-02CB4691CBCC}"/>
              </a:ext>
            </a:extLst>
          </p:cNvPr>
          <p:cNvSpPr txBox="1"/>
          <p:nvPr/>
        </p:nvSpPr>
        <p:spPr>
          <a:xfrm>
            <a:off x="4885895" y="3178760"/>
            <a:ext cx="67250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Youth spend most of their time entertaining themselves so </a:t>
            </a:r>
            <a:r>
              <a:rPr lang="en-US" b="1" dirty="0"/>
              <a:t>online media and TV commercials </a:t>
            </a:r>
            <a:r>
              <a:rPr lang="en-US" dirty="0"/>
              <a:t>are the best way to reach them.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For social media, we can use digital banners and social media influencers.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For Tv commercials, we should make create advertisements and should also find an actor with good face value.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6CB390-252F-7AF3-0D41-8AD0708F9C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37864" t="21110" r="37865" b="22778"/>
          <a:stretch/>
        </p:blipFill>
        <p:spPr>
          <a:xfrm>
            <a:off x="990600" y="1375816"/>
            <a:ext cx="3365508" cy="452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03D858-4B0A-E4F3-5350-40DF50144E7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5DB74C9-B808-4394-A017-79C83B2524EF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326858-E1AB-CF7F-4168-4637600915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09B45BC-8EA7-61C2-CE45-08D8095E6CC5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 rotWithShape="1">
          <a:blip r:embed="rId2"/>
          <a:srcRect l="2428" t="25834" r="36627" b="7601"/>
          <a:stretch/>
        </p:blipFill>
        <p:spPr>
          <a:xfrm>
            <a:off x="440289" y="1905061"/>
            <a:ext cx="4637314" cy="3823511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E0E720-C37C-CFB3-6ED4-F51F494EAA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62236" y="1905061"/>
            <a:ext cx="3497883" cy="26650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B3244FE-F5E7-8106-4E58-E7ED6DD11190}"/>
              </a:ext>
            </a:extLst>
          </p:cNvPr>
          <p:cNvSpPr txBox="1"/>
          <p:nvPr/>
        </p:nvSpPr>
        <p:spPr>
          <a:xfrm>
            <a:off x="374975" y="126957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5.1 Rating of codex based on the positive response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8A4D7C-6E61-D698-A93E-017BD450BE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0703" t="33905" r="74141" b="41111"/>
          <a:stretch/>
        </p:blipFill>
        <p:spPr>
          <a:xfrm>
            <a:off x="9129386" y="1608305"/>
            <a:ext cx="2795914" cy="2592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2421C6-92F7-D444-2ABF-88959EE6153C}"/>
              </a:ext>
            </a:extLst>
          </p:cNvPr>
          <p:cNvSpPr txBox="1"/>
          <p:nvPr/>
        </p:nvSpPr>
        <p:spPr>
          <a:xfrm>
            <a:off x="5362575" y="4733099"/>
            <a:ext cx="53244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Our positive rating is not that good.</a:t>
            </a:r>
          </a:p>
          <a:p>
            <a:pPr algn="just"/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Positively the </a:t>
            </a:r>
            <a:r>
              <a:rPr lang="en-US" b="1" dirty="0"/>
              <a:t>neutral count </a:t>
            </a:r>
            <a:r>
              <a:rPr lang="en-US" dirty="0"/>
              <a:t>is higher we should work on improving our perception on the product by people</a:t>
            </a:r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C961F8-19A4-76FB-717C-685B8CBF1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289" y="316912"/>
            <a:ext cx="4772024" cy="915569"/>
          </a:xfrm>
        </p:spPr>
        <p:txBody>
          <a:bodyPr>
            <a:normAutofit/>
          </a:bodyPr>
          <a:lstStyle/>
          <a:p>
            <a:pPr lvl="0" algn="l"/>
            <a:r>
              <a:rPr lang="en-US" sz="2800" dirty="0"/>
              <a:t>5. Brand perception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76881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6F292B-85DC-A087-EADF-E02BFF7A42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5DB74C9-B808-4394-A017-79C83B2524EF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DF8C36-4D61-0154-E6FB-C6A0174798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E61D2A2-5765-B9AD-7CB0-55384EEA832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 rotWithShape="1">
          <a:blip r:embed="rId2"/>
          <a:srcRect l="5306" t="29317" r="57472" b="32101"/>
          <a:stretch/>
        </p:blipFill>
        <p:spPr>
          <a:xfrm>
            <a:off x="585496" y="1256725"/>
            <a:ext cx="7009622" cy="451581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9021E4-43D0-9A8C-5AC3-C5A8145EFC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3291" t="59864" r="70153" b="17551"/>
          <a:stretch/>
        </p:blipFill>
        <p:spPr>
          <a:xfrm>
            <a:off x="7828383" y="1256725"/>
            <a:ext cx="3237723" cy="15488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F35998-1422-D051-51D9-F5E8C417B8DC}"/>
              </a:ext>
            </a:extLst>
          </p:cNvPr>
          <p:cNvSpPr txBox="1"/>
          <p:nvPr/>
        </p:nvSpPr>
        <p:spPr>
          <a:xfrm>
            <a:off x="585496" y="621258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5.2 Perception with other brands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06F0F7-67DA-BAA8-6256-72C3C0B7255E}"/>
              </a:ext>
            </a:extLst>
          </p:cNvPr>
          <p:cNvSpPr txBox="1"/>
          <p:nvPr/>
        </p:nvSpPr>
        <p:spPr>
          <a:xfrm>
            <a:off x="7865706" y="3228392"/>
            <a:ext cx="41241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IN" dirty="0"/>
              <a:t>It is clearly seen that no energy drink brand has established a positive reputation.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IN" dirty="0"/>
              <a:t>Thus promoting our brands as </a:t>
            </a:r>
            <a:r>
              <a:rPr lang="en-IN" b="1" dirty="0"/>
              <a:t>healthy drink </a:t>
            </a:r>
            <a:r>
              <a:rPr lang="en-IN" dirty="0"/>
              <a:t>will have a great impact on sales.</a:t>
            </a:r>
          </a:p>
        </p:txBody>
      </p:sp>
    </p:spTree>
    <p:extLst>
      <p:ext uri="{BB962C8B-B14F-4D97-AF65-F5344CB8AC3E}">
        <p14:creationId xmlns:p14="http://schemas.microsoft.com/office/powerpoint/2010/main" val="331577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6A9129-2DA8-1E6A-660A-F27F0324159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5DB74C9-B808-4394-A017-79C83B2524EF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CDF23F-48A8-D039-49F5-038599329E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DF6727-850E-2016-0B55-E4449F82195D}"/>
              </a:ext>
            </a:extLst>
          </p:cNvPr>
          <p:cNvSpPr txBox="1"/>
          <p:nvPr/>
        </p:nvSpPr>
        <p:spPr>
          <a:xfrm>
            <a:off x="585496" y="621258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5.3 city to focus</a:t>
            </a:r>
            <a:endParaRPr lang="en-IN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C643177-E44C-CC93-E66D-F1702C488451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35115" t="23971" r="39511" b="21555"/>
          <a:stretch/>
        </p:blipFill>
        <p:spPr>
          <a:xfrm>
            <a:off x="680746" y="1254362"/>
            <a:ext cx="3996029" cy="4733678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7AE284-BB12-4C5C-839F-6C434427AA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33672" t="26389" r="57031" b="46111"/>
          <a:stretch/>
        </p:blipFill>
        <p:spPr>
          <a:xfrm>
            <a:off x="4962523" y="1254362"/>
            <a:ext cx="1720527" cy="25937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324F86-7C32-AF2B-0121-CDA0FBD306BA}"/>
              </a:ext>
            </a:extLst>
          </p:cNvPr>
          <p:cNvSpPr txBox="1"/>
          <p:nvPr/>
        </p:nvSpPr>
        <p:spPr>
          <a:xfrm>
            <a:off x="4962522" y="4133461"/>
            <a:ext cx="69526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CodeX</a:t>
            </a:r>
            <a:r>
              <a:rPr lang="en-IN" dirty="0"/>
              <a:t> has less than 50  consumers from </a:t>
            </a:r>
            <a:r>
              <a:rPr lang="en-IN" b="1" dirty="0"/>
              <a:t>Ahmedabad, Delhi, Jaipur, and Lucknow.</a:t>
            </a:r>
          </a:p>
          <a:p>
            <a:endParaRPr lang="en-IN" dirty="0"/>
          </a:p>
          <a:p>
            <a:r>
              <a:rPr lang="en-IN" dirty="0"/>
              <a:t>So we need more focus there.</a:t>
            </a:r>
          </a:p>
          <a:p>
            <a:endParaRPr lang="en-IN" dirty="0"/>
          </a:p>
          <a:p>
            <a:r>
              <a:rPr lang="en-IN" dirty="0"/>
              <a:t>Even in other cities, we don’t have very good numbers marketing needs improvement.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6485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F04BC2-47C5-ED96-F6C7-942A3406AB6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5DB74C9-B808-4394-A017-79C83B2524EF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CFA85C-A985-6BA7-A200-6966783991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506AF6E-6F75-861D-DD0A-491F153A970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6751" y="1587465"/>
            <a:ext cx="4846930" cy="449704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038698-2F7F-6DF1-B4EE-AABA057C42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33291" t="27211" r="52475" b="60816"/>
          <a:stretch/>
        </p:blipFill>
        <p:spPr>
          <a:xfrm>
            <a:off x="6096000" y="1562114"/>
            <a:ext cx="3359023" cy="15892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D34CB6-9008-A877-66B0-0BD03C858F10}"/>
              </a:ext>
            </a:extLst>
          </p:cNvPr>
          <p:cNvSpPr txBox="1"/>
          <p:nvPr/>
        </p:nvSpPr>
        <p:spPr>
          <a:xfrm>
            <a:off x="566835" y="1035559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6.1 Purchase location preference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C7DFE0-56BA-8C9B-5EFE-632750383255}"/>
              </a:ext>
            </a:extLst>
          </p:cNvPr>
          <p:cNvSpPr txBox="1"/>
          <p:nvPr/>
        </p:nvSpPr>
        <p:spPr>
          <a:xfrm>
            <a:off x="5990250" y="3556517"/>
            <a:ext cx="57943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IN" dirty="0"/>
              <a:t>Most people prefer buying energy drinks in </a:t>
            </a:r>
            <a:r>
              <a:rPr lang="en-IN" b="1" dirty="0"/>
              <a:t>supermarkets</a:t>
            </a:r>
            <a:r>
              <a:rPr lang="en-IN" dirty="0"/>
              <a:t> so obtaining proper positioning is important.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IN" dirty="0"/>
              <a:t>Providing better </a:t>
            </a:r>
            <a:r>
              <a:rPr lang="en-IN" b="1" dirty="0"/>
              <a:t>offers</a:t>
            </a:r>
            <a:r>
              <a:rPr lang="en-IN" dirty="0"/>
              <a:t> for bulk orders via online will tend people to prefer online we can reduce middlemen.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CC21CE8-9CB5-B2FA-9D44-4E6B763AE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776"/>
            <a:ext cx="4772024" cy="802783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6. Purchase behavior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78803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4DBBA7-FE86-D968-4C8B-75C236F008C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5DB74C9-B808-4394-A017-79C83B2524EF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C8471A-EF6A-ABBC-3258-45B02B7B5D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0260F9-8CD8-8BEA-9F5A-D3B6B6855AED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278978" y="1665482"/>
            <a:ext cx="3055453" cy="307182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FC6E23-F8F2-6D2B-3E9B-7078BF419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558" y="1665482"/>
            <a:ext cx="3511809" cy="34993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7A1411-7748-9C5A-CA7A-DD69047C4F92}"/>
              </a:ext>
            </a:extLst>
          </p:cNvPr>
          <p:cNvSpPr txBox="1"/>
          <p:nvPr/>
        </p:nvSpPr>
        <p:spPr>
          <a:xfrm>
            <a:off x="133350" y="686573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6.2 Various consuming situations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65CB05-C92B-1588-BD13-5CAF790626A1}"/>
              </a:ext>
            </a:extLst>
          </p:cNvPr>
          <p:cNvSpPr txBox="1"/>
          <p:nvPr/>
        </p:nvSpPr>
        <p:spPr>
          <a:xfrm>
            <a:off x="3561329" y="1691772"/>
            <a:ext cx="45813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IN" dirty="0"/>
              <a:t>Energy drinks are primarily preferred for keeping our brain and body active.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IN" dirty="0"/>
              <a:t>Most people prefer energy drinks before doing </a:t>
            </a:r>
            <a:r>
              <a:rPr lang="en-IN" b="1" dirty="0"/>
              <a:t>exercise</a:t>
            </a:r>
            <a:r>
              <a:rPr lang="en-IN" dirty="0"/>
              <a:t> and before </a:t>
            </a:r>
            <a:r>
              <a:rPr lang="en-IN" b="1" dirty="0"/>
              <a:t>sports activities.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IN" dirty="0"/>
              <a:t>It is also preferred while studying to stay awake.</a:t>
            </a:r>
          </a:p>
        </p:txBody>
      </p:sp>
    </p:spTree>
    <p:extLst>
      <p:ext uri="{BB962C8B-B14F-4D97-AF65-F5344CB8AC3E}">
        <p14:creationId xmlns:p14="http://schemas.microsoft.com/office/powerpoint/2010/main" val="276862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EC46ADB-55E5-43DA-8E91-C49412A33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1A7FF5-E7DB-4462-BC64-12126BDC0D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01 Company overview</a:t>
            </a:r>
          </a:p>
          <a:p>
            <a:r>
              <a:rPr lang="en-US" dirty="0"/>
              <a:t>02 Objectives</a:t>
            </a:r>
          </a:p>
          <a:p>
            <a:r>
              <a:rPr lang="en-US" dirty="0"/>
              <a:t>03 Primary Insights</a:t>
            </a:r>
          </a:p>
          <a:p>
            <a:r>
              <a:rPr lang="en-US" dirty="0"/>
              <a:t>04 Secondary insights</a:t>
            </a:r>
          </a:p>
          <a:p>
            <a:r>
              <a:rPr lang="en-US" dirty="0"/>
              <a:t>05 Suggestions</a:t>
            </a:r>
          </a:p>
          <a:p>
            <a:r>
              <a:rPr lang="en-US" dirty="0"/>
              <a:t>06 Closing</a:t>
            </a:r>
          </a:p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10C7A9E-B1D7-4285-8DD5-D28AFDC7B4F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F05980-54E0-4F3D-BAF3-4CE06FA77025}" type="datetime1">
              <a:rPr lang="en-US" smtClean="0"/>
              <a:pPr/>
              <a:t>6/30/2023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7B234E-FE17-4087-92FD-3802CA26E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51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5DAE47-6592-F48E-8229-4419533A3C6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5DB74C9-B808-4394-A017-79C83B2524EF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8C56A9-F981-4C29-3084-5FB8BA3CB3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8815E56-BDC1-5045-8DCE-B39A609BCDAD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6093" y="1574518"/>
            <a:ext cx="4320914" cy="432853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EB591C-88D6-718E-4DE6-5FB716CD61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33368" t="27857" r="45280" b="62449"/>
          <a:stretch/>
        </p:blipFill>
        <p:spPr>
          <a:xfrm>
            <a:off x="5365101" y="1574518"/>
            <a:ext cx="4722548" cy="12060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598615-A7AB-4593-1D43-1DC027193944}"/>
              </a:ext>
            </a:extLst>
          </p:cNvPr>
          <p:cNvSpPr txBox="1"/>
          <p:nvPr/>
        </p:nvSpPr>
        <p:spPr>
          <a:xfrm>
            <a:off x="585496" y="621258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6.3 Price range and limited edition report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45D488-703D-86FB-8714-386DCA86FE66}"/>
              </a:ext>
            </a:extLst>
          </p:cNvPr>
          <p:cNvSpPr txBox="1"/>
          <p:nvPr/>
        </p:nvSpPr>
        <p:spPr>
          <a:xfrm>
            <a:off x="5486400" y="3144416"/>
            <a:ext cx="60555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IN" dirty="0"/>
              <a:t>It is clear that if the price is less than Rs.150 people </a:t>
            </a:r>
            <a:r>
              <a:rPr lang="en-IN" b="1" dirty="0"/>
              <a:t>prefer limited edition packaging</a:t>
            </a:r>
            <a:r>
              <a:rPr lang="en-IN" dirty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IN" dirty="0"/>
              <a:t>Limited edition packages should be collectible and should be based on current trends.</a:t>
            </a:r>
          </a:p>
        </p:txBody>
      </p:sp>
    </p:spTree>
    <p:extLst>
      <p:ext uri="{BB962C8B-B14F-4D97-AF65-F5344CB8AC3E}">
        <p14:creationId xmlns:p14="http://schemas.microsoft.com/office/powerpoint/2010/main" val="18380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359567-A720-A805-D74A-014E7BD525A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5DB74C9-B808-4394-A017-79C83B2524EF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5781AC-4C2D-F511-3FB3-24392A58C0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4AC6534-5DF7-0562-185A-A4EFAAB87661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454" t="30149" r="58881" b="34489"/>
          <a:stretch/>
        </p:blipFill>
        <p:spPr>
          <a:xfrm>
            <a:off x="854074" y="1801903"/>
            <a:ext cx="4937448" cy="386847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C8C038-0007-A7F8-AE57-F9B83D90CE00}"/>
              </a:ext>
            </a:extLst>
          </p:cNvPr>
          <p:cNvSpPr txBox="1"/>
          <p:nvPr/>
        </p:nvSpPr>
        <p:spPr>
          <a:xfrm>
            <a:off x="6096000" y="1981816"/>
            <a:ext cx="58751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IN" dirty="0"/>
              <a:t>Based on various insights derived from the data it is identified that people prefer healthy, natural, and tasty drinks to stay active.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IN" dirty="0"/>
              <a:t>Since it is used by sports persons the drink should have </a:t>
            </a:r>
            <a:r>
              <a:rPr lang="en-IN" b="1" dirty="0"/>
              <a:t>less sugar content and more caffeine</a:t>
            </a:r>
            <a:r>
              <a:rPr lang="en-IN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73E52C-0134-74B0-8D89-219180E78EF4}"/>
              </a:ext>
            </a:extLst>
          </p:cNvPr>
          <p:cNvSpPr txBox="1"/>
          <p:nvPr/>
        </p:nvSpPr>
        <p:spPr>
          <a:xfrm>
            <a:off x="585496" y="1187619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7.1 product development – focus areas: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022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039366-CC4B-45CC-9139-66129D35DB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4C1777-B62D-468E-BE34-64A07CED0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Secondary insights</a:t>
            </a:r>
          </a:p>
        </p:txBody>
      </p:sp>
    </p:spTree>
    <p:extLst>
      <p:ext uri="{BB962C8B-B14F-4D97-AF65-F5344CB8AC3E}">
        <p14:creationId xmlns:p14="http://schemas.microsoft.com/office/powerpoint/2010/main" val="67513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CB76A0B-D633-863C-8286-C9E57A08C742}"/>
              </a:ext>
            </a:extLst>
          </p:cNvPr>
          <p:cNvSpPr txBox="1"/>
          <p:nvPr/>
        </p:nvSpPr>
        <p:spPr>
          <a:xfrm>
            <a:off x="681134" y="410546"/>
            <a:ext cx="5205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1. Immediate changes on the product:</a:t>
            </a:r>
            <a:endParaRPr lang="en-IN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9E8110-0518-54CC-6F74-4E7953000D7D}"/>
              </a:ext>
            </a:extLst>
          </p:cNvPr>
          <p:cNvSpPr txBox="1"/>
          <p:nvPr/>
        </p:nvSpPr>
        <p:spPr>
          <a:xfrm>
            <a:off x="1063689" y="1184988"/>
            <a:ext cx="96571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Our drink is preferred by people to stay active and healthy so we should do </a:t>
            </a:r>
            <a:r>
              <a:rPr lang="en-US" dirty="0" err="1"/>
              <a:t>r&amp;d</a:t>
            </a:r>
            <a:r>
              <a:rPr lang="en-US" dirty="0"/>
              <a:t> to improve the quantity of caffeine and vitamins.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The taste experience of our brand has an average as 3 so improving taste is important.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Making sure the availability of the product to the consumers.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Improving the positive perception of our brand among consumers.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C0C45-0445-B542-48CC-3369716F12E0}"/>
              </a:ext>
            </a:extLst>
          </p:cNvPr>
          <p:cNvSpPr txBox="1"/>
          <p:nvPr/>
        </p:nvSpPr>
        <p:spPr>
          <a:xfrm>
            <a:off x="959109" y="4729419"/>
            <a:ext cx="9657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b="1" dirty="0"/>
              <a:t>In conclusion, people are expecting energy drinks that are tasty and healthy as well.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04421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8B9CE112-C780-5DB5-09AE-37AAB29E07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40509" t="28060" r="39695" b="20889"/>
          <a:stretch/>
        </p:blipFill>
        <p:spPr>
          <a:xfrm>
            <a:off x="1006694" y="1292158"/>
            <a:ext cx="3222406" cy="42736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7849BA-E0A8-0C80-44A8-81E69C3574A7}"/>
              </a:ext>
            </a:extLst>
          </p:cNvPr>
          <p:cNvSpPr txBox="1"/>
          <p:nvPr/>
        </p:nvSpPr>
        <p:spPr>
          <a:xfrm>
            <a:off x="681135" y="410546"/>
            <a:ext cx="4320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2. Optimal price for the drink</a:t>
            </a:r>
            <a:endParaRPr lang="en-IN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259803-E2E8-2AD0-BDCF-A038006A90BD}"/>
              </a:ext>
            </a:extLst>
          </p:cNvPr>
          <p:cNvSpPr txBox="1"/>
          <p:nvPr/>
        </p:nvSpPr>
        <p:spPr>
          <a:xfrm>
            <a:off x="4582108" y="1482658"/>
            <a:ext cx="61716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Over 10,000 respondents </a:t>
            </a:r>
            <a:r>
              <a:rPr lang="en-US" b="1" dirty="0"/>
              <a:t>7,400</a:t>
            </a:r>
            <a:r>
              <a:rPr lang="en-US" dirty="0"/>
              <a:t> respondents prefer prices between 50 and 150.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So we can have various products under Rs.150 segregated based on the quantity.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IN" dirty="0"/>
              <a:t>We can also provide various </a:t>
            </a:r>
            <a:r>
              <a:rPr lang="en-IN" dirty="0" err="1"/>
              <a:t>flavors</a:t>
            </a:r>
            <a:r>
              <a:rPr lang="en-IN" dirty="0"/>
              <a:t> for various prices based on the demand in the market.</a:t>
            </a:r>
          </a:p>
        </p:txBody>
      </p:sp>
    </p:spTree>
    <p:extLst>
      <p:ext uri="{BB962C8B-B14F-4D97-AF65-F5344CB8AC3E}">
        <p14:creationId xmlns:p14="http://schemas.microsoft.com/office/powerpoint/2010/main" val="9753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Date Placeholder 140">
            <a:extLst>
              <a:ext uri="{FF2B5EF4-FFF2-40B4-BE49-F238E27FC236}">
                <a16:creationId xmlns:a16="http://schemas.microsoft.com/office/drawing/2014/main" id="{3E96791E-3AF0-4956-AFA7-A8A89E8EB1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871AD0A-72DC-49A1-AA89-5509B2193035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142" name="Slide Number Placeholder 141">
            <a:extLst>
              <a:ext uri="{FF2B5EF4-FFF2-40B4-BE49-F238E27FC236}">
                <a16:creationId xmlns:a16="http://schemas.microsoft.com/office/drawing/2014/main" id="{9FD033B5-99FB-4B26-BF74-3DA89EEE7C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7BD381EF-75DB-2026-0283-5E024A39C9D8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34450" y="3887587"/>
            <a:ext cx="2974978" cy="2818013"/>
          </a:xfrm>
        </p:spPr>
      </p:pic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5081166F-1F3E-FE62-7A69-8BF88E0F6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8750024" y="117187"/>
            <a:ext cx="3159403" cy="36147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8AB89F-E859-BEAE-DC2D-DFF82E1B540D}"/>
              </a:ext>
            </a:extLst>
          </p:cNvPr>
          <p:cNvSpPr txBox="1"/>
          <p:nvPr/>
        </p:nvSpPr>
        <p:spPr>
          <a:xfrm>
            <a:off x="368301" y="1469783"/>
            <a:ext cx="77438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The offers should be coated thus the maximum price not exceeding Rs.150.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Limited edition packages should be marketed based on the trends.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Adding certain </a:t>
            </a:r>
            <a:r>
              <a:rPr lang="en-US" b="1" dirty="0"/>
              <a:t>collectibles</a:t>
            </a:r>
            <a:r>
              <a:rPr lang="en-US" dirty="0"/>
              <a:t> might improve the purchasing frequency.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Based on the data print media is not effective as others so the amount spent on that shall be redirected to rewards.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 We should provoke the consumers to showcase their collectibles on social media this will improve the brand’s reputation as well.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94F384-970E-79D4-CE2C-B1831ADE202A}"/>
              </a:ext>
            </a:extLst>
          </p:cNvPr>
          <p:cNvSpPr txBox="1"/>
          <p:nvPr/>
        </p:nvSpPr>
        <p:spPr>
          <a:xfrm>
            <a:off x="333653" y="663847"/>
            <a:ext cx="4320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3. Marketing campaigns &amp; offers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70020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65E54E-4805-8D6E-28C0-E70F47D59CB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5DB74C9-B808-4394-A017-79C83B2524EF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C31924-5128-71AC-0FB2-E0F291B9C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9025BD-B86A-9E2B-9642-FAF33D9E002B}"/>
              </a:ext>
            </a:extLst>
          </p:cNvPr>
          <p:cNvSpPr txBox="1"/>
          <p:nvPr/>
        </p:nvSpPr>
        <p:spPr>
          <a:xfrm>
            <a:off x="762277" y="1421189"/>
            <a:ext cx="947709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Our target audiences are young sportspersons such as athletes, and cricketers with age between 15 and 30.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So our brand ambassador should be an Enthusiastic sportsperson.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In India, Cricket is one of the major sports that reach a huge audience so cricketers Should be taken into consideration.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IN" dirty="0"/>
              <a:t>The most effective way to attract our audience is via social media so a sportsperson preferably a </a:t>
            </a:r>
            <a:r>
              <a:rPr lang="en-IN" b="1" dirty="0"/>
              <a:t>cricketer with good social media influence </a:t>
            </a:r>
            <a:r>
              <a:rPr lang="en-IN" dirty="0"/>
              <a:t>should be selected.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B98F76-DA19-F2BC-9D44-BCACD82DA316}"/>
              </a:ext>
            </a:extLst>
          </p:cNvPr>
          <p:cNvSpPr txBox="1"/>
          <p:nvPr/>
        </p:nvSpPr>
        <p:spPr>
          <a:xfrm>
            <a:off x="716513" y="692422"/>
            <a:ext cx="4320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4. Brand ambassador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144813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611346-112E-2DBA-8D9B-BE9D9794221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5DB74C9-B808-4394-A017-79C83B2524EF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C24DED-4773-FD9D-46C0-963E2C296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727E3F-F53D-338F-A6D1-7C530E095D64}"/>
              </a:ext>
            </a:extLst>
          </p:cNvPr>
          <p:cNvSpPr txBox="1"/>
          <p:nvPr/>
        </p:nvSpPr>
        <p:spPr>
          <a:xfrm>
            <a:off x="333653" y="1449764"/>
            <a:ext cx="81089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IN" dirty="0"/>
              <a:t>Our products have reached consumers of age 19-45 but we still </a:t>
            </a:r>
            <a:r>
              <a:rPr lang="en-IN" b="1" dirty="0"/>
              <a:t>lag at reaching consumers under age 19.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IN" dirty="0"/>
              <a:t>So our marketing strategy, product, and price should be in the way to reach this age group.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IN" dirty="0"/>
              <a:t>This will help us in enlarging our market.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C9F77-BF95-8843-DCC4-0F12302F65DD}"/>
              </a:ext>
            </a:extLst>
          </p:cNvPr>
          <p:cNvSpPr txBox="1"/>
          <p:nvPr/>
        </p:nvSpPr>
        <p:spPr>
          <a:xfrm>
            <a:off x="333653" y="663847"/>
            <a:ext cx="4320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5. Market enlargement:</a:t>
            </a:r>
          </a:p>
        </p:txBody>
      </p:sp>
    </p:spTree>
    <p:extLst>
      <p:ext uri="{BB962C8B-B14F-4D97-AF65-F5344CB8AC3E}">
        <p14:creationId xmlns:p14="http://schemas.microsoft.com/office/powerpoint/2010/main" val="147890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1612D3C6-D0D2-4983-8DA7-E3A3B730333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7039" r="9467"/>
          <a:stretch/>
        </p:blipFill>
        <p:spPr>
          <a:xfrm>
            <a:off x="1668738" y="1522378"/>
            <a:ext cx="3276600" cy="4880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BD264-B274-4D4C-8E2B-C6F7606B254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72199" y="1725841"/>
            <a:ext cx="5286375" cy="4473575"/>
          </a:xfrm>
        </p:spPr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cs typeface="Biome Light" panose="020B0303030204020804" pitchFamily="34" charset="0"/>
              </a:rPr>
              <a:t>Targeted age group: 15-45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cs typeface="Biome Light" panose="020B0303030204020804" pitchFamily="34" charset="0"/>
              </a:rPr>
              <a:t>Major consumers: sports and fitness activists.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cs typeface="Biome Light" panose="020B0303030204020804" pitchFamily="34" charset="0"/>
              </a:rPr>
              <a:t>Preferred ingredients: Caffeine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cs typeface="Biome Light" panose="020B0303030204020804" pitchFamily="34" charset="0"/>
              </a:rPr>
              <a:t>Packaging: compact and innovative cans.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cs typeface="Biome Light" panose="020B0303030204020804" pitchFamily="34" charset="0"/>
              </a:rPr>
              <a:t>Marketing channel: Online ads and Tv commercials.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cs typeface="Biome Light" panose="020B0303030204020804" pitchFamily="34" charset="0"/>
              </a:rPr>
              <a:t>Brand ambassador: sports person with good social media influence.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cs typeface="Biome Light" panose="020B0303030204020804" pitchFamily="34" charset="0"/>
              </a:rPr>
              <a:t>Our product should have more flavors and should have healthy ingredients.</a:t>
            </a:r>
          </a:p>
          <a:p>
            <a:pPr algn="just">
              <a:buFont typeface="Wingdings" panose="05000000000000000000" pitchFamily="2" charset="2"/>
              <a:buChar char="q"/>
            </a:pPr>
            <a:endParaRPr lang="en-US" sz="1600" dirty="0">
              <a:solidFill>
                <a:schemeClr val="tx2">
                  <a:lumMod val="50000"/>
                </a:schemeClr>
              </a:solidFill>
              <a:cs typeface="Biome Light" panose="020B0303030204020804" pitchFamily="34" charset="0"/>
            </a:endParaRPr>
          </a:p>
        </p:txBody>
      </p: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5C3C5043-9E0B-4C7C-B3D8-6124850B40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5615077-39AD-4FB2-A061-5884E8516F91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5C8E2F5B-A02E-D0B0-22B7-CE2A4C9706D0}"/>
              </a:ext>
            </a:extLst>
          </p:cNvPr>
          <p:cNvSpPr txBox="1">
            <a:spLocks/>
          </p:cNvSpPr>
          <p:nvPr/>
        </p:nvSpPr>
        <p:spPr>
          <a:xfrm>
            <a:off x="292893" y="-75161"/>
            <a:ext cx="2027789" cy="1503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800" dirty="0">
                <a:solidFill>
                  <a:schemeClr val="bg1">
                    <a:lumMod val="85000"/>
                  </a:schemeClr>
                </a:solidFill>
              </a:rPr>
              <a:t>05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EC843C-F94A-7189-B707-C9F29BCD9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9214" y="455122"/>
            <a:ext cx="3935647" cy="1340615"/>
          </a:xfrm>
        </p:spPr>
        <p:txBody>
          <a:bodyPr>
            <a:noAutofit/>
          </a:bodyPr>
          <a:lstStyle/>
          <a:p>
            <a:r>
              <a:rPr lang="en-US" sz="4400" dirty="0"/>
              <a:t>Suggestions</a:t>
            </a:r>
          </a:p>
        </p:txBody>
      </p:sp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3A48F-6C9B-4B6F-9063-4E2B2F6CF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829" y="573503"/>
            <a:ext cx="10156826" cy="855247"/>
          </a:xfrm>
        </p:spPr>
        <p:txBody>
          <a:bodyPr/>
          <a:lstStyle/>
          <a:p>
            <a:r>
              <a:rPr lang="en-US" sz="4000" dirty="0"/>
              <a:t>Limitations of dataset</a:t>
            </a:r>
          </a:p>
        </p:txBody>
      </p:sp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8D56EBED-E2E8-4532-9D58-AEA4BF592BE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EFFCE6-B714-4312-995E-9A4A689D43F0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2448455D-834D-4F56-90F8-4F239B5CA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585F18-4943-E0B1-C67F-B4B7F6E3B2D4}"/>
              </a:ext>
            </a:extLst>
          </p:cNvPr>
          <p:cNvSpPr txBox="1"/>
          <p:nvPr/>
        </p:nvSpPr>
        <p:spPr>
          <a:xfrm>
            <a:off x="1333500" y="1543050"/>
            <a:ext cx="96107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bg1"/>
                </a:solidFill>
              </a:rPr>
              <a:t>The number of respondents we have enquired is far less than the total population of India.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bg1"/>
                </a:solidFill>
              </a:rPr>
              <a:t>The population of Delhi alone counts to </a:t>
            </a:r>
            <a:r>
              <a:rPr lang="en-IN" b="0" i="0" dirty="0">
                <a:solidFill>
                  <a:schemeClr val="bg1"/>
                </a:solidFill>
                <a:effectLst/>
                <a:latin typeface="Google Sans"/>
              </a:rPr>
              <a:t>32,941,000.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IN" dirty="0">
              <a:solidFill>
                <a:schemeClr val="bg1"/>
              </a:solidFill>
              <a:latin typeface="Google Sans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bg1"/>
                </a:solidFill>
              </a:rPr>
              <a:t>This small sample size might become a cause for major deviation from the expected result.</a:t>
            </a:r>
          </a:p>
        </p:txBody>
      </p:sp>
    </p:spTree>
    <p:extLst>
      <p:ext uri="{BB962C8B-B14F-4D97-AF65-F5344CB8AC3E}">
        <p14:creationId xmlns:p14="http://schemas.microsoft.com/office/powerpoint/2010/main" val="44507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FC80FA98-D238-41BC-848B-15F7D2C9D06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82" b="482"/>
          <a:stretch/>
        </p:blipFill>
        <p:spPr>
          <a:xfrm>
            <a:off x="6779467" y="519339"/>
            <a:ext cx="4953000" cy="274777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E394849-EE6D-4358-A824-BBF6E518EA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2252" y="517972"/>
            <a:ext cx="1688063" cy="1333500"/>
          </a:xfrm>
        </p:spPr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EA6B7DE5-BFCC-4EEF-9609-8AA1C7CAD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465137"/>
            <a:ext cx="6071896" cy="1340615"/>
          </a:xfrm>
        </p:spPr>
        <p:txBody>
          <a:bodyPr/>
          <a:lstStyle/>
          <a:p>
            <a:r>
              <a:rPr lang="en-US" dirty="0"/>
              <a:t>Company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8700" y="1949003"/>
            <a:ext cx="5067300" cy="4391025"/>
          </a:xfrm>
        </p:spPr>
        <p:txBody>
          <a:bodyPr>
            <a:norm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CodeX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a </a:t>
            </a:r>
            <a:r>
              <a:rPr lang="en-US" b="1" i="1" dirty="0">
                <a:solidFill>
                  <a:srgbClr val="374151"/>
                </a:solidFill>
                <a:effectLst/>
                <a:latin typeface="Söhne"/>
              </a:rPr>
              <a:t>German beverage company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has recently made its debut in the Indian market with the idea of launching an innovative energy drink.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To gain valuable insights into the preferences and attitudes of the Indian population,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CodeX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conducted an extensive survey across 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10 major cities in India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with an impressive response rate of 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10,000 participants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071DE959-F62C-476A-A8B1-B4C0E3CC7BA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/>
          <a:stretch/>
        </p:blipFill>
        <p:spPr>
          <a:xfrm>
            <a:off x="9416304" y="3800248"/>
            <a:ext cx="2316163" cy="253841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26F59C63-890F-4F30-B979-40A77F09EDB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/>
          <a:stretch/>
        </p:blipFill>
        <p:spPr>
          <a:xfrm>
            <a:off x="6735616" y="3783042"/>
            <a:ext cx="2316163" cy="253841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D30A968E-AB03-4BB5-BF8E-EB31DFD33B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EF76E7-2EBE-4103-B764-AD23619BE076}" type="datetime1">
              <a:rPr lang="en-US" smtClean="0"/>
              <a:pPr/>
              <a:t>6/30/2023</a:t>
            </a:fld>
            <a:endParaRPr lang="en-US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5789CCB9-138D-4D90-8AFB-AC5C736125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9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665E632-89DE-4E4B-8A35-FD6D46E9AA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0575" y="517972"/>
            <a:ext cx="2927902" cy="1333500"/>
          </a:xfrm>
        </p:spPr>
        <p:txBody>
          <a:bodyPr/>
          <a:lstStyle/>
          <a:p>
            <a:r>
              <a:rPr lang="en-US" dirty="0"/>
              <a:t>06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D825CB-5684-4E97-80FA-A48BC074B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653" y="359668"/>
            <a:ext cx="3935647" cy="1340615"/>
          </a:xfrm>
        </p:spPr>
        <p:txBody>
          <a:bodyPr/>
          <a:lstStyle/>
          <a:p>
            <a:r>
              <a:rPr lang="en-US" dirty="0"/>
              <a:t>Closing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6"/>
            <a:ext cx="7399020" cy="28495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Thank you for providing me the opportunity to showcase my skill and thanks for listening to the presentation till the end.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F34300E-1F96-433C-BBA9-C319B37E13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40130" y="3886200"/>
            <a:ext cx="3913187" cy="131921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AKASH PRANAO.D.K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linkedin.com/in/akash-</a:t>
            </a:r>
            <a:r>
              <a:rPr lang="en-US" sz="1600" b="1" dirty="0" err="1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pranao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A36A89F3-138D-4102-9FF2-6E1293F6AFB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F549713-324E-442E-99F3-0C4C72A7B5ED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EF02AD77-17EE-49EB-8387-86DED6AD8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77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B74BB8A-7BAA-4A6E-9CC4-CB382C68DE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2206" y="332665"/>
            <a:ext cx="2378075" cy="1111250"/>
          </a:xfrm>
        </p:spPr>
        <p:txBody>
          <a:bodyPr/>
          <a:lstStyle/>
          <a:p>
            <a:r>
              <a:rPr lang="en-US" sz="9600" dirty="0"/>
              <a:t>02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055465-EA9F-436E-A0C3-64912E06B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594" y="621041"/>
            <a:ext cx="6674802" cy="655320"/>
          </a:xfrm>
        </p:spPr>
        <p:txBody>
          <a:bodyPr>
            <a:noAutofit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89EF41-7EE2-2737-0B8A-42E02BD15DE2}"/>
              </a:ext>
            </a:extLst>
          </p:cNvPr>
          <p:cNvSpPr txBox="1"/>
          <p:nvPr/>
        </p:nvSpPr>
        <p:spPr>
          <a:xfrm>
            <a:off x="1231058" y="1641791"/>
            <a:ext cx="1023568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374151"/>
                </a:solidFill>
                <a:latin typeface="Söhne"/>
              </a:rPr>
              <a:t>To clean the dataset and process the dataset for analysis.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374151"/>
                </a:solidFill>
                <a:latin typeface="Söhne"/>
              </a:rPr>
              <a:t>T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o extract valuable insights based on various categories for a comprehensive understanding of the market perception.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374151"/>
                </a:solidFill>
                <a:latin typeface="Söhne"/>
              </a:rPr>
              <a:t>To prepare </a:t>
            </a:r>
            <a:r>
              <a:rPr lang="en-IN" sz="2000" b="0" i="0" dirty="0">
                <a:solidFill>
                  <a:srgbClr val="374151"/>
                </a:solidFill>
                <a:effectLst/>
                <a:latin typeface="Söhne"/>
              </a:rPr>
              <a:t>concise and impactful visualizations 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highlighting the most significant insights </a:t>
            </a:r>
            <a:r>
              <a:rPr lang="en-IN" sz="2000" b="0" i="0" dirty="0">
                <a:solidFill>
                  <a:srgbClr val="374151"/>
                </a:solidFill>
                <a:effectLst/>
                <a:latin typeface="Söhne"/>
              </a:rPr>
              <a:t>for the understanding of the chief marketing officer.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To contribute to the development of an effective growth strategy for the company by providing suggestions and recommendations</a:t>
            </a:r>
            <a:r>
              <a:rPr lang="en-US" sz="2000" dirty="0">
                <a:solidFill>
                  <a:srgbClr val="374151"/>
                </a:solidFill>
                <a:latin typeface="Söhne"/>
              </a:rPr>
              <a:t>.</a:t>
            </a:r>
            <a:endParaRPr lang="en-IN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DF657A-F785-A838-1493-85E39770A796}"/>
              </a:ext>
            </a:extLst>
          </p:cNvPr>
          <p:cNvSpPr txBox="1"/>
          <p:nvPr/>
        </p:nvSpPr>
        <p:spPr>
          <a:xfrm>
            <a:off x="1323975" y="5009766"/>
            <a:ext cx="44577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Tools:</a:t>
            </a:r>
          </a:p>
          <a:p>
            <a:r>
              <a:rPr lang="en-US" dirty="0"/>
              <a:t>Data cleaning &amp; processing: Excel</a:t>
            </a:r>
          </a:p>
          <a:p>
            <a:r>
              <a:rPr lang="en-US" dirty="0"/>
              <a:t>Visualization: </a:t>
            </a:r>
            <a:r>
              <a:rPr lang="en-US" dirty="0" err="1"/>
              <a:t>PowerBi</a:t>
            </a:r>
            <a:endParaRPr lang="en-US" dirty="0"/>
          </a:p>
          <a:p>
            <a:r>
              <a:rPr lang="en-US" dirty="0"/>
              <a:t>Presentation: Power point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1201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E16156-BD74-9504-B160-78C17B191D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665" y="306423"/>
            <a:ext cx="2378075" cy="1111250"/>
          </a:xfrm>
        </p:spPr>
        <p:txBody>
          <a:bodyPr/>
          <a:lstStyle/>
          <a:p>
            <a:r>
              <a:rPr lang="en-US" dirty="0"/>
              <a:t>03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F7EE4F-3B13-8570-7662-7AB32CCCE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825" y="661474"/>
            <a:ext cx="6674802" cy="655320"/>
          </a:xfrm>
        </p:spPr>
        <p:txBody>
          <a:bodyPr>
            <a:normAutofit fontScale="90000"/>
          </a:bodyPr>
          <a:lstStyle/>
          <a:p>
            <a:r>
              <a:rPr lang="en-US" dirty="0"/>
              <a:t>Primary insights:</a:t>
            </a:r>
            <a:endParaRPr lang="en-IN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2A52938-2AFD-B2F3-93B1-1B860FEDBD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882895"/>
              </p:ext>
            </p:extLst>
          </p:nvPr>
        </p:nvGraphicFramePr>
        <p:xfrm>
          <a:off x="1455574" y="1671845"/>
          <a:ext cx="9237307" cy="48507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38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A371F5-EAAD-4ADC-8D3F-1CBB98D52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" y="269419"/>
            <a:ext cx="4991099" cy="915569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1. Demographic insights</a:t>
            </a:r>
            <a:endParaRPr lang="en-IN" sz="2800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9F303BF-0A3C-497A-B99B-BEA514C0269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EE4C197-EFE5-4623-8631-61DB25EC0F85}" type="datetime1">
              <a:rPr lang="en-US" smtClean="0"/>
              <a:pPr/>
              <a:t>6/30/2023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57E93D-BB39-4013-A843-780147924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11575D1-A55F-6F7F-E243-C70E9DD0300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4520" y="1695300"/>
            <a:ext cx="4323713" cy="40730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85034C3-AA7C-12FB-94BF-F493DD6C11BE}"/>
              </a:ext>
            </a:extLst>
          </p:cNvPr>
          <p:cNvSpPr txBox="1"/>
          <p:nvPr/>
        </p:nvSpPr>
        <p:spPr>
          <a:xfrm>
            <a:off x="606490" y="1089638"/>
            <a:ext cx="641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1.1 Who prefers energy drink more(based on gender)</a:t>
            </a:r>
            <a:endParaRPr lang="en-IN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6D2085F-525F-74C8-829F-D8C9791470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476" t="60661" r="78265" b="31973"/>
          <a:stretch/>
        </p:blipFill>
        <p:spPr>
          <a:xfrm>
            <a:off x="6826897" y="1787971"/>
            <a:ext cx="3536303" cy="8024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78C27B-B995-CCDE-1367-99478F6A7449}"/>
              </a:ext>
            </a:extLst>
          </p:cNvPr>
          <p:cNvSpPr txBox="1"/>
          <p:nvPr/>
        </p:nvSpPr>
        <p:spPr>
          <a:xfrm>
            <a:off x="6826896" y="3113464"/>
            <a:ext cx="35363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This chart depicts that the survey has focused more on males.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That is we have more male customers than other genders.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738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B2C2E6-6601-F20F-DDC5-74576E59033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5DB74C9-B808-4394-A017-79C83B2524EF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1431BC-675A-A7E7-DD8D-21A5FB5D7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93DF042-79A3-3401-EA2D-D75E768BF26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 rotWithShape="1">
          <a:blip r:embed="rId2"/>
          <a:srcRect l="4746" t="18921" r="70750" b="38961"/>
          <a:stretch/>
        </p:blipFill>
        <p:spPr>
          <a:xfrm>
            <a:off x="923924" y="1481616"/>
            <a:ext cx="5353051" cy="49298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1CB54E-E21F-50D9-4963-902887CBBDDB}"/>
              </a:ext>
            </a:extLst>
          </p:cNvPr>
          <p:cNvSpPr txBox="1"/>
          <p:nvPr/>
        </p:nvSpPr>
        <p:spPr>
          <a:xfrm>
            <a:off x="585496" y="621258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1.2 Which age group prefers energy drinks more?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B2A033-DD15-D5BE-D2A6-7C4B2A596D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215" t="60136" r="82933" b="23567"/>
          <a:stretch/>
        </p:blipFill>
        <p:spPr>
          <a:xfrm>
            <a:off x="7234923" y="1481616"/>
            <a:ext cx="2333426" cy="15442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FCAF42-749D-1CFB-1F8C-9B15625875AA}"/>
              </a:ext>
            </a:extLst>
          </p:cNvPr>
          <p:cNvSpPr txBox="1"/>
          <p:nvPr/>
        </p:nvSpPr>
        <p:spPr>
          <a:xfrm>
            <a:off x="7165524" y="3429000"/>
            <a:ext cx="42998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People between the age of </a:t>
            </a:r>
            <a:r>
              <a:rPr lang="en-US" b="1" dirty="0"/>
              <a:t>19-45 </a:t>
            </a:r>
            <a:r>
              <a:rPr lang="en-US" dirty="0"/>
              <a:t>are consuming our product more and they are our primary customers.</a:t>
            </a:r>
          </a:p>
          <a:p>
            <a:pPr algn="just"/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Our secondary customers are </a:t>
            </a:r>
            <a:r>
              <a:rPr lang="en-US" b="1" dirty="0"/>
              <a:t>teenagers </a:t>
            </a:r>
            <a:r>
              <a:rPr lang="en-US" dirty="0"/>
              <a:t>with age between 15 and 18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93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D4FD30-BF89-2C5D-64C8-9440C406DCB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5DB74C9-B808-4394-A017-79C83B2524EF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91C412-B04B-D359-C618-059A0CF6A2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82FC91-8A13-4A8D-9FEC-79026CDB202E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8035" t="23017" r="70537" b="28504"/>
          <a:stretch/>
        </p:blipFill>
        <p:spPr>
          <a:xfrm>
            <a:off x="1114425" y="1790993"/>
            <a:ext cx="2743200" cy="434489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74FE29-7ED3-A215-E5D0-A037AAFA35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290" t="59864" r="77271" b="25714"/>
          <a:stretch/>
        </p:blipFill>
        <p:spPr>
          <a:xfrm>
            <a:off x="5031532" y="2006008"/>
            <a:ext cx="2991574" cy="13913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436555-A16D-0141-0B44-DD14C8CBEF2F}"/>
              </a:ext>
            </a:extLst>
          </p:cNvPr>
          <p:cNvSpPr txBox="1"/>
          <p:nvPr/>
        </p:nvSpPr>
        <p:spPr>
          <a:xfrm>
            <a:off x="309271" y="1070572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2.1 Preferred ingredients – energy drink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559F7C-7A22-D772-EA34-8ED50997DD93}"/>
              </a:ext>
            </a:extLst>
          </p:cNvPr>
          <p:cNvSpPr txBox="1"/>
          <p:nvPr/>
        </p:nvSpPr>
        <p:spPr>
          <a:xfrm>
            <a:off x="4905375" y="3963442"/>
            <a:ext cx="65817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Our energy drink is preferred by youth and adults to keep them active to perform their activities.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So predominantly they </a:t>
            </a:r>
            <a:r>
              <a:rPr lang="en-US" b="1" dirty="0"/>
              <a:t>prefer Caffeine </a:t>
            </a:r>
            <a:r>
              <a:rPr lang="en-US" dirty="0"/>
              <a:t>in their drink, But there is not much difference between other ingredients.</a:t>
            </a:r>
            <a:endParaRPr lang="en-IN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8CF51D36-55F2-EF3C-3A6E-F0071D9FD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" y="269419"/>
            <a:ext cx="5067299" cy="915569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2. Consumer preferences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95462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7C8E05-5691-AA40-0B09-FA4F0AF52CD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5DB74C9-B808-4394-A017-79C83B2524EF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44C0C7-36DF-C94B-52D8-7CE06546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3FBD12-7CC3-C40B-73E7-6A46CA97F1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3291" t="60000" r="74210" b="23129"/>
          <a:stretch/>
        </p:blipFill>
        <p:spPr>
          <a:xfrm>
            <a:off x="4555865" y="1486666"/>
            <a:ext cx="3317953" cy="13994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D74A02-7245-8FD7-34BD-53AFE8FD28F8}"/>
              </a:ext>
            </a:extLst>
          </p:cNvPr>
          <p:cNvSpPr txBox="1"/>
          <p:nvPr/>
        </p:nvSpPr>
        <p:spPr>
          <a:xfrm>
            <a:off x="585496" y="621258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2.2 Packaging preference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A63661-06B9-0010-8537-9FD2EA3A89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39062" t="23056" r="41148" b="29444"/>
          <a:stretch/>
        </p:blipFill>
        <p:spPr>
          <a:xfrm>
            <a:off x="1025784" y="1486666"/>
            <a:ext cx="3124471" cy="42184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B52CB7-60C6-5EBF-9419-E2393477A512}"/>
              </a:ext>
            </a:extLst>
          </p:cNvPr>
          <p:cNvSpPr txBox="1"/>
          <p:nvPr/>
        </p:nvSpPr>
        <p:spPr>
          <a:xfrm>
            <a:off x="4648200" y="3352800"/>
            <a:ext cx="62769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The primary response from people has depicted “Compact and Portable cans”. With very less difference people have suggested innovative bottles.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So the brand should come up with an </a:t>
            </a:r>
            <a:r>
              <a:rPr lang="en-US" b="1" dirty="0"/>
              <a:t>innovative</a:t>
            </a:r>
            <a:r>
              <a:rPr lang="en-US" dirty="0"/>
              <a:t> bottle that is </a:t>
            </a:r>
            <a:r>
              <a:rPr lang="en-US" b="1" dirty="0"/>
              <a:t>compact</a:t>
            </a:r>
            <a:r>
              <a:rPr lang="en-US" dirty="0"/>
              <a:t> and portable to reach a wider range of consumers.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484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Minimalist Presentation">
      <a:dk1>
        <a:sysClr val="windowText" lastClr="000000"/>
      </a:dk1>
      <a:lt1>
        <a:sysClr val="window" lastClr="FFFFFF"/>
      </a:lt1>
      <a:dk2>
        <a:srgbClr val="ABABAB"/>
      </a:dk2>
      <a:lt2>
        <a:srgbClr val="F2F1EE"/>
      </a:lt2>
      <a:accent1>
        <a:srgbClr val="D8D2CD"/>
      </a:accent1>
      <a:accent2>
        <a:srgbClr val="C0C9C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Biome Light"/>
        <a:ea typeface=""/>
        <a:cs typeface=""/>
      </a:majorFont>
      <a:minorFont>
        <a:latin typeface="Biom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color presentation_Win32_LW_v2.potx" id="{B7F4C684-7BE5-4BD8-BEBE-7F207A45F474}" vid="{9091DE1E-F617-4C59-950B-F96736B889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0976319-4513-485C-AD3A-E56C39927A3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3A10211-FBDE-44DA-8AD6-29E596B2975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A1B7BBB-8F46-4BA8-85EC-2ECC1D2E32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color presentation</Template>
  <TotalTime>2066</TotalTime>
  <Words>1417</Words>
  <Application>Microsoft Office PowerPoint</Application>
  <PresentationFormat>Widescreen</PresentationFormat>
  <Paragraphs>226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Biome Light</vt:lpstr>
      <vt:lpstr>Calibri</vt:lpstr>
      <vt:lpstr>Google Sans</vt:lpstr>
      <vt:lpstr>Söhne</vt:lpstr>
      <vt:lpstr>Wingdings</vt:lpstr>
      <vt:lpstr>Office Theme</vt:lpstr>
      <vt:lpstr>Codex  survey analysis</vt:lpstr>
      <vt:lpstr>Agenda</vt:lpstr>
      <vt:lpstr>Company Overview</vt:lpstr>
      <vt:lpstr>Objectives</vt:lpstr>
      <vt:lpstr>Primary insights:</vt:lpstr>
      <vt:lpstr>1. Demographic insights</vt:lpstr>
      <vt:lpstr>PowerPoint Presentation</vt:lpstr>
      <vt:lpstr>2. Consumer preferences</vt:lpstr>
      <vt:lpstr>PowerPoint Presentation</vt:lpstr>
      <vt:lpstr>3. Competition analysis</vt:lpstr>
      <vt:lpstr>PowerPoint Presentation</vt:lpstr>
      <vt:lpstr>PowerPoint Presentation</vt:lpstr>
      <vt:lpstr>4. Marketing preferences</vt:lpstr>
      <vt:lpstr>PowerPoint Presentation</vt:lpstr>
      <vt:lpstr>5. Brand perception</vt:lpstr>
      <vt:lpstr>PowerPoint Presentation</vt:lpstr>
      <vt:lpstr>PowerPoint Presentation</vt:lpstr>
      <vt:lpstr>6. Purchase behavior</vt:lpstr>
      <vt:lpstr>PowerPoint Presentation</vt:lpstr>
      <vt:lpstr>PowerPoint Presentation</vt:lpstr>
      <vt:lpstr>PowerPoint Presentation</vt:lpstr>
      <vt:lpstr>Secondary insights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Suggestions</vt:lpstr>
      <vt:lpstr>Limitations of dataset</vt:lpstr>
      <vt:lpstr>Closing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Annual review</dc:title>
  <dc:creator>akashpranaodk@gmail.com</dc:creator>
  <cp:lastModifiedBy>akashpranaodk@gmail.com</cp:lastModifiedBy>
  <cp:revision>65</cp:revision>
  <dcterms:created xsi:type="dcterms:W3CDTF">2023-06-26T10:00:26Z</dcterms:created>
  <dcterms:modified xsi:type="dcterms:W3CDTF">2023-06-30T05:50:46Z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